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7"/>
  </p:notesMasterIdLst>
  <p:sldIdLst>
    <p:sldId id="256" r:id="rId3"/>
    <p:sldId id="265" r:id="rId4"/>
    <p:sldId id="273" r:id="rId5"/>
    <p:sldId id="263" r:id="rId6"/>
    <p:sldId id="264" r:id="rId7"/>
    <p:sldId id="276" r:id="rId8"/>
    <p:sldId id="271" r:id="rId9"/>
    <p:sldId id="303" r:id="rId10"/>
    <p:sldId id="304" r:id="rId11"/>
    <p:sldId id="308" r:id="rId12"/>
    <p:sldId id="305" r:id="rId13"/>
    <p:sldId id="309" r:id="rId14"/>
    <p:sldId id="312" r:id="rId15"/>
    <p:sldId id="31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8A2C1B8-650F-4180-8ABC-7D7E36DB687D}">
          <p14:sldIdLst>
            <p14:sldId id="256"/>
          </p14:sldIdLst>
        </p14:section>
        <p14:section name="Week 1" id="{AD7F8F4D-E2DA-4A39-9422-A14E306EB84A}">
          <p14:sldIdLst>
            <p14:sldId id="265"/>
            <p14:sldId id="273"/>
            <p14:sldId id="263"/>
            <p14:sldId id="264"/>
            <p14:sldId id="276"/>
            <p14:sldId id="271"/>
            <p14:sldId id="303"/>
          </p14:sldIdLst>
        </p14:section>
        <p14:section name="Week 2" id="{105B8307-E59D-4740-8050-0C021ADB026F}">
          <p14:sldIdLst>
            <p14:sldId id="304"/>
            <p14:sldId id="308"/>
            <p14:sldId id="305"/>
            <p14:sldId id="309"/>
            <p14:sldId id="312"/>
            <p14:sldId id="31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08" userDrawn="1">
          <p15:clr>
            <a:srgbClr val="A4A3A4"/>
          </p15:clr>
        </p15:guide>
        <p15:guide id="4" pos="7272" userDrawn="1">
          <p15:clr>
            <a:srgbClr val="A4A3A4"/>
          </p15:clr>
        </p15:guide>
        <p15:guide id="5" orient="horz" pos="3929" userDrawn="1">
          <p15:clr>
            <a:srgbClr val="A4A3A4"/>
          </p15:clr>
        </p15:guide>
        <p15:guide id="6" orient="horz" pos="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BC00"/>
    <a:srgbClr val="FFE81C"/>
    <a:srgbClr val="23DBFF"/>
    <a:srgbClr val="FE9900"/>
    <a:srgbClr val="000000"/>
    <a:srgbClr val="1A232E"/>
    <a:srgbClr val="232F3E"/>
    <a:srgbClr val="304156"/>
    <a:srgbClr val="F2F2F2"/>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59" autoAdjust="0"/>
    <p:restoredTop sz="88542" autoAdjust="0"/>
  </p:normalViewPr>
  <p:slideViewPr>
    <p:cSldViewPr snapToGrid="0" showGuides="1">
      <p:cViewPr varScale="1">
        <p:scale>
          <a:sx n="46" d="100"/>
          <a:sy n="46" d="100"/>
        </p:scale>
        <p:origin x="960" y="53"/>
      </p:cViewPr>
      <p:guideLst>
        <p:guide orient="horz" pos="2160"/>
        <p:guide pos="3840"/>
        <p:guide pos="408"/>
        <p:guide pos="7272"/>
        <p:guide orient="horz" pos="3929"/>
        <p:guide orient="horz" pos="7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image10.png>
</file>

<file path=ppt/media/image11.png>
</file>

<file path=ppt/media/image12.png>
</file>

<file path=ppt/media/image13.png>
</file>

<file path=ppt/media/image14.png>
</file>

<file path=ppt/media/image15.jpeg>
</file>

<file path=ppt/media/image2.jpg>
</file>

<file path=ppt/media/image3.png>
</file>

<file path=ppt/media/image4.jp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68431-B8BC-4B32-AE1B-869BD5C0AE2A}" type="datetimeFigureOut">
              <a:rPr lang="en-ID" smtClean="0"/>
              <a:t>21/08/2024</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AC767-366D-4ECF-A6F1-3F953A2B992D}" type="slidenum">
              <a:rPr lang="en-ID" smtClean="0"/>
              <a:t>‹#›</a:t>
            </a:fld>
            <a:endParaRPr lang="en-ID"/>
          </a:p>
        </p:txBody>
      </p:sp>
    </p:spTree>
    <p:extLst>
      <p:ext uri="{BB962C8B-B14F-4D97-AF65-F5344CB8AC3E}">
        <p14:creationId xmlns:p14="http://schemas.microsoft.com/office/powerpoint/2010/main" val="4153687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a:t>
            </a:fld>
            <a:endParaRPr lang="en-ID"/>
          </a:p>
        </p:txBody>
      </p:sp>
    </p:spTree>
    <p:extLst>
      <p:ext uri="{BB962C8B-B14F-4D97-AF65-F5344CB8AC3E}">
        <p14:creationId xmlns:p14="http://schemas.microsoft.com/office/powerpoint/2010/main" val="837151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11</a:t>
            </a:fld>
            <a:endParaRPr lang="en-ID"/>
          </a:p>
        </p:txBody>
      </p:sp>
    </p:spTree>
    <p:extLst>
      <p:ext uri="{BB962C8B-B14F-4D97-AF65-F5344CB8AC3E}">
        <p14:creationId xmlns:p14="http://schemas.microsoft.com/office/powerpoint/2010/main" val="1297135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13</a:t>
            </a:fld>
            <a:endParaRPr lang="en-ID"/>
          </a:p>
        </p:txBody>
      </p:sp>
    </p:spTree>
    <p:extLst>
      <p:ext uri="{BB962C8B-B14F-4D97-AF65-F5344CB8AC3E}">
        <p14:creationId xmlns:p14="http://schemas.microsoft.com/office/powerpoint/2010/main" val="30562808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0100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2</a:t>
            </a:fld>
            <a:endParaRPr lang="en-ID"/>
          </a:p>
        </p:txBody>
      </p:sp>
    </p:spTree>
    <p:extLst>
      <p:ext uri="{BB962C8B-B14F-4D97-AF65-F5344CB8AC3E}">
        <p14:creationId xmlns:p14="http://schemas.microsoft.com/office/powerpoint/2010/main" val="607490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4</a:t>
            </a:fld>
            <a:endParaRPr lang="en-ID"/>
          </a:p>
        </p:txBody>
      </p:sp>
    </p:spTree>
    <p:extLst>
      <p:ext uri="{BB962C8B-B14F-4D97-AF65-F5344CB8AC3E}">
        <p14:creationId xmlns:p14="http://schemas.microsoft.com/office/powerpoint/2010/main" val="666207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5</a:t>
            </a:fld>
            <a:endParaRPr lang="en-ID"/>
          </a:p>
        </p:txBody>
      </p:sp>
    </p:spTree>
    <p:extLst>
      <p:ext uri="{BB962C8B-B14F-4D97-AF65-F5344CB8AC3E}">
        <p14:creationId xmlns:p14="http://schemas.microsoft.com/office/powerpoint/2010/main" val="23597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6</a:t>
            </a:fld>
            <a:endParaRPr lang="en-ID"/>
          </a:p>
        </p:txBody>
      </p:sp>
    </p:spTree>
    <p:extLst>
      <p:ext uri="{BB962C8B-B14F-4D97-AF65-F5344CB8AC3E}">
        <p14:creationId xmlns:p14="http://schemas.microsoft.com/office/powerpoint/2010/main" val="2702967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7</a:t>
            </a:fld>
            <a:endParaRPr lang="en-ID"/>
          </a:p>
        </p:txBody>
      </p:sp>
    </p:spTree>
    <p:extLst>
      <p:ext uri="{BB962C8B-B14F-4D97-AF65-F5344CB8AC3E}">
        <p14:creationId xmlns:p14="http://schemas.microsoft.com/office/powerpoint/2010/main" val="3153575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8</a:t>
            </a:fld>
            <a:endParaRPr lang="en-ID"/>
          </a:p>
        </p:txBody>
      </p:sp>
    </p:spTree>
    <p:extLst>
      <p:ext uri="{BB962C8B-B14F-4D97-AF65-F5344CB8AC3E}">
        <p14:creationId xmlns:p14="http://schemas.microsoft.com/office/powerpoint/2010/main" val="27648231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9</a:t>
            </a:fld>
            <a:endParaRPr lang="en-ID"/>
          </a:p>
        </p:txBody>
      </p:sp>
    </p:spTree>
    <p:extLst>
      <p:ext uri="{BB962C8B-B14F-4D97-AF65-F5344CB8AC3E}">
        <p14:creationId xmlns:p14="http://schemas.microsoft.com/office/powerpoint/2010/main" val="3836859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2715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F109A-21B3-4AED-9B24-15B8806268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7A618E2A-F2F3-49A2-957A-926577D786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58835C57-F9A2-42D3-8CF6-72FD5830C97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21/08/2024</a:t>
            </a:fld>
            <a:endParaRPr lang="en-ID"/>
          </a:p>
        </p:txBody>
      </p:sp>
      <p:sp>
        <p:nvSpPr>
          <p:cNvPr id="5" name="Footer Placeholder 4">
            <a:extLst>
              <a:ext uri="{FF2B5EF4-FFF2-40B4-BE49-F238E27FC236}">
                <a16:creationId xmlns:a16="http://schemas.microsoft.com/office/drawing/2014/main" id="{F48F4BF8-B7EC-465F-9305-A35ABAC92DE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680B490E-D1D2-415F-BE96-DBF73B7A1A3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727160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BC12B-ED7C-44E0-AB3A-1EB802D5B414}"/>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BB903352-93B8-4706-A726-FC4909C459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3FEE761-D03F-4B07-85AC-B758BA91AAB0}"/>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21/08/2024</a:t>
            </a:fld>
            <a:endParaRPr lang="en-ID"/>
          </a:p>
        </p:txBody>
      </p:sp>
      <p:sp>
        <p:nvSpPr>
          <p:cNvPr id="5" name="Footer Placeholder 4">
            <a:extLst>
              <a:ext uri="{FF2B5EF4-FFF2-40B4-BE49-F238E27FC236}">
                <a16:creationId xmlns:a16="http://schemas.microsoft.com/office/drawing/2014/main" id="{7CA40DE4-BFF2-4DD8-AABF-5BB81C79DB03}"/>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BB4AEB91-F9A3-4E8B-A448-854F82E7FBBE}"/>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702156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44B229-B7CE-4C43-8647-8081E50135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9FFBD2CA-740E-45DF-922C-97B968AE69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7EBAA082-F55B-447D-9919-EB2B6B7F19AC}"/>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21/08/2024</a:t>
            </a:fld>
            <a:endParaRPr lang="en-ID"/>
          </a:p>
        </p:txBody>
      </p:sp>
      <p:sp>
        <p:nvSpPr>
          <p:cNvPr id="5" name="Footer Placeholder 4">
            <a:extLst>
              <a:ext uri="{FF2B5EF4-FFF2-40B4-BE49-F238E27FC236}">
                <a16:creationId xmlns:a16="http://schemas.microsoft.com/office/drawing/2014/main" id="{3D7924FD-A234-41C5-B382-0C5828AA3175}"/>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9A113FB6-CC57-4B8C-BEE8-70259B9E2A4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941759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4667F-4A42-4769-9F76-64A261C4F1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24069B-AD9E-4FD2-85C7-CA56E7D2E9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F414C1-9481-4450-BEE2-B273EC6488A5}"/>
              </a:ext>
            </a:extLst>
          </p:cNvPr>
          <p:cNvSpPr>
            <a:spLocks noGrp="1"/>
          </p:cNvSpPr>
          <p:nvPr>
            <p:ph type="dt" sz="half" idx="10"/>
          </p:nvPr>
        </p:nvSpPr>
        <p:spPr/>
        <p:txBody>
          <a:bodyPr/>
          <a:lstStyle/>
          <a:p>
            <a:fld id="{986DABFE-CF63-491E-84AB-A903E3350969}" type="datetimeFigureOut">
              <a:rPr lang="en-US" smtClean="0"/>
              <a:t>8/21/2024</a:t>
            </a:fld>
            <a:endParaRPr lang="en-US"/>
          </a:p>
        </p:txBody>
      </p:sp>
      <p:sp>
        <p:nvSpPr>
          <p:cNvPr id="5" name="Footer Placeholder 4">
            <a:extLst>
              <a:ext uri="{FF2B5EF4-FFF2-40B4-BE49-F238E27FC236}">
                <a16:creationId xmlns:a16="http://schemas.microsoft.com/office/drawing/2014/main" id="{FBFF7BD5-48FE-4479-BDAD-935E39F0D4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8C7FAA-862A-427D-B2E9-7ECD4466C13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7039562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082DB-BCDA-4917-88D8-1AECA61BE2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EC8A80-8FB7-4D85-BEA1-BAE86F7A2A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922ABA-6911-407D-B24E-35E3AA632342}"/>
              </a:ext>
            </a:extLst>
          </p:cNvPr>
          <p:cNvSpPr>
            <a:spLocks noGrp="1"/>
          </p:cNvSpPr>
          <p:nvPr>
            <p:ph type="dt" sz="half" idx="10"/>
          </p:nvPr>
        </p:nvSpPr>
        <p:spPr/>
        <p:txBody>
          <a:bodyPr/>
          <a:lstStyle/>
          <a:p>
            <a:fld id="{986DABFE-CF63-491E-84AB-A903E3350969}" type="datetimeFigureOut">
              <a:rPr lang="en-US" smtClean="0"/>
              <a:t>8/21/2024</a:t>
            </a:fld>
            <a:endParaRPr lang="en-US"/>
          </a:p>
        </p:txBody>
      </p:sp>
      <p:sp>
        <p:nvSpPr>
          <p:cNvPr id="5" name="Footer Placeholder 4">
            <a:extLst>
              <a:ext uri="{FF2B5EF4-FFF2-40B4-BE49-F238E27FC236}">
                <a16:creationId xmlns:a16="http://schemas.microsoft.com/office/drawing/2014/main" id="{9DD4888D-4CA5-4F5C-8822-8A3FBE8194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EACBF1-B3EF-4AEB-A8E7-21B81084E68C}"/>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121246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7BFA7-5EB5-45A2-8545-4EE19F1744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E6874B-A9BC-42E2-8900-580F208EFE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87DB26-5055-4490-AE13-01893971984E}"/>
              </a:ext>
            </a:extLst>
          </p:cNvPr>
          <p:cNvSpPr>
            <a:spLocks noGrp="1"/>
          </p:cNvSpPr>
          <p:nvPr>
            <p:ph type="dt" sz="half" idx="10"/>
          </p:nvPr>
        </p:nvSpPr>
        <p:spPr/>
        <p:txBody>
          <a:bodyPr/>
          <a:lstStyle/>
          <a:p>
            <a:fld id="{986DABFE-CF63-491E-84AB-A903E3350969}" type="datetimeFigureOut">
              <a:rPr lang="en-US" smtClean="0"/>
              <a:t>8/21/2024</a:t>
            </a:fld>
            <a:endParaRPr lang="en-US"/>
          </a:p>
        </p:txBody>
      </p:sp>
      <p:sp>
        <p:nvSpPr>
          <p:cNvPr id="5" name="Footer Placeholder 4">
            <a:extLst>
              <a:ext uri="{FF2B5EF4-FFF2-40B4-BE49-F238E27FC236}">
                <a16:creationId xmlns:a16="http://schemas.microsoft.com/office/drawing/2014/main" id="{53F71663-33E2-49F4-AD7F-7FF39035C5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AE8C53-25D3-46D3-995C-A4B2A2E3BB2F}"/>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585134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A228-E5C4-4276-A4F6-46F064029A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4E2A1-EDA3-44BB-B335-6EB8241C7D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D43637-598C-47AF-BFFA-98CA5BE46D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6D2D6C-7B4F-42AE-8889-68E76E4A29F0}"/>
              </a:ext>
            </a:extLst>
          </p:cNvPr>
          <p:cNvSpPr>
            <a:spLocks noGrp="1"/>
          </p:cNvSpPr>
          <p:nvPr>
            <p:ph type="dt" sz="half" idx="10"/>
          </p:nvPr>
        </p:nvSpPr>
        <p:spPr/>
        <p:txBody>
          <a:bodyPr/>
          <a:lstStyle/>
          <a:p>
            <a:fld id="{986DABFE-CF63-491E-84AB-A903E3350969}" type="datetimeFigureOut">
              <a:rPr lang="en-US" smtClean="0"/>
              <a:t>8/21/2024</a:t>
            </a:fld>
            <a:endParaRPr lang="en-US"/>
          </a:p>
        </p:txBody>
      </p:sp>
      <p:sp>
        <p:nvSpPr>
          <p:cNvPr id="6" name="Footer Placeholder 5">
            <a:extLst>
              <a:ext uri="{FF2B5EF4-FFF2-40B4-BE49-F238E27FC236}">
                <a16:creationId xmlns:a16="http://schemas.microsoft.com/office/drawing/2014/main" id="{448FC1CF-8412-43F1-A888-0ABCC6C6BC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646DA3-E6E7-44C9-85E8-E149F047C83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4570983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1EEF7-A177-4443-B24C-41C40C8185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E5D14-E479-47B6-9A92-366463E572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287FE4-F1D9-43E0-9199-1D80D377E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8E8FE-C386-4CFB-8BE8-E62223BD4E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D69A3C-8F99-482C-A0B7-430FF68ED2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2C0A86-DF2E-48B2-9694-388ACB11187A}"/>
              </a:ext>
            </a:extLst>
          </p:cNvPr>
          <p:cNvSpPr>
            <a:spLocks noGrp="1"/>
          </p:cNvSpPr>
          <p:nvPr>
            <p:ph type="dt" sz="half" idx="10"/>
          </p:nvPr>
        </p:nvSpPr>
        <p:spPr/>
        <p:txBody>
          <a:bodyPr/>
          <a:lstStyle/>
          <a:p>
            <a:fld id="{986DABFE-CF63-491E-84AB-A903E3350969}" type="datetimeFigureOut">
              <a:rPr lang="en-US" smtClean="0"/>
              <a:t>8/21/2024</a:t>
            </a:fld>
            <a:endParaRPr lang="en-US"/>
          </a:p>
        </p:txBody>
      </p:sp>
      <p:sp>
        <p:nvSpPr>
          <p:cNvPr id="8" name="Footer Placeholder 7">
            <a:extLst>
              <a:ext uri="{FF2B5EF4-FFF2-40B4-BE49-F238E27FC236}">
                <a16:creationId xmlns:a16="http://schemas.microsoft.com/office/drawing/2014/main" id="{EA807717-F40D-42D4-8066-60304C8502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9529F1-9D1A-4219-93EB-FA054BA8FD9E}"/>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6998797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298F5-AE7F-47AF-B5E6-2715C6F559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E94DA2-C06B-4FB3-B9A7-5FCFA1597E8E}"/>
              </a:ext>
            </a:extLst>
          </p:cNvPr>
          <p:cNvSpPr>
            <a:spLocks noGrp="1"/>
          </p:cNvSpPr>
          <p:nvPr>
            <p:ph type="dt" sz="half" idx="10"/>
          </p:nvPr>
        </p:nvSpPr>
        <p:spPr/>
        <p:txBody>
          <a:bodyPr/>
          <a:lstStyle/>
          <a:p>
            <a:fld id="{986DABFE-CF63-491E-84AB-A903E3350969}" type="datetimeFigureOut">
              <a:rPr lang="en-US" smtClean="0"/>
              <a:t>8/21/2024</a:t>
            </a:fld>
            <a:endParaRPr lang="en-US"/>
          </a:p>
        </p:txBody>
      </p:sp>
      <p:sp>
        <p:nvSpPr>
          <p:cNvPr id="4" name="Footer Placeholder 3">
            <a:extLst>
              <a:ext uri="{FF2B5EF4-FFF2-40B4-BE49-F238E27FC236}">
                <a16:creationId xmlns:a16="http://schemas.microsoft.com/office/drawing/2014/main" id="{09F79F58-0C58-4534-8EA9-A70D80CD6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5B6AC3-2A1E-4B55-9F85-EC4DFE8FEE29}"/>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6525236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FFACA-70E8-4B04-9552-9935820AFEA4}"/>
              </a:ext>
            </a:extLst>
          </p:cNvPr>
          <p:cNvSpPr>
            <a:spLocks noGrp="1"/>
          </p:cNvSpPr>
          <p:nvPr>
            <p:ph type="dt" sz="half" idx="10"/>
          </p:nvPr>
        </p:nvSpPr>
        <p:spPr/>
        <p:txBody>
          <a:bodyPr/>
          <a:lstStyle/>
          <a:p>
            <a:fld id="{986DABFE-CF63-491E-84AB-A903E3350969}" type="datetimeFigureOut">
              <a:rPr lang="en-US" smtClean="0"/>
              <a:t>8/21/2024</a:t>
            </a:fld>
            <a:endParaRPr lang="en-US"/>
          </a:p>
        </p:txBody>
      </p:sp>
      <p:sp>
        <p:nvSpPr>
          <p:cNvPr id="3" name="Footer Placeholder 2">
            <a:extLst>
              <a:ext uri="{FF2B5EF4-FFF2-40B4-BE49-F238E27FC236}">
                <a16:creationId xmlns:a16="http://schemas.microsoft.com/office/drawing/2014/main" id="{004FC4C8-9E6C-433D-A108-052F6087DE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4F9FB3-847A-43BF-8DFE-1CD61A6E46AB}"/>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4732881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36DF6-C1AA-4B20-9AAF-56E32688A3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EE1A13-1675-4059-B45B-A77757B937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19A5C0-AF5B-44DC-A682-84AAB05C48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C4FA9-6241-4B09-829B-57067D04490D}"/>
              </a:ext>
            </a:extLst>
          </p:cNvPr>
          <p:cNvSpPr>
            <a:spLocks noGrp="1"/>
          </p:cNvSpPr>
          <p:nvPr>
            <p:ph type="dt" sz="half" idx="10"/>
          </p:nvPr>
        </p:nvSpPr>
        <p:spPr/>
        <p:txBody>
          <a:bodyPr/>
          <a:lstStyle/>
          <a:p>
            <a:fld id="{986DABFE-CF63-491E-84AB-A903E3350969}" type="datetimeFigureOut">
              <a:rPr lang="en-US" smtClean="0"/>
              <a:t>8/21/2024</a:t>
            </a:fld>
            <a:endParaRPr lang="en-US"/>
          </a:p>
        </p:txBody>
      </p:sp>
      <p:sp>
        <p:nvSpPr>
          <p:cNvPr id="6" name="Footer Placeholder 5">
            <a:extLst>
              <a:ext uri="{FF2B5EF4-FFF2-40B4-BE49-F238E27FC236}">
                <a16:creationId xmlns:a16="http://schemas.microsoft.com/office/drawing/2014/main" id="{07FC6C1A-93CE-475B-9025-9FFDDEE503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B15B8C-EEA5-4E22-8D0F-D76EA7F784C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84731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E581-9ABB-4B86-A245-B74FEAE8C46C}"/>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208B1AD9-6E0B-4B07-BC1B-FBCEE4DE8D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9102214-BDC5-4F3B-A454-C64095FBF8A8}"/>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21/08/2024</a:t>
            </a:fld>
            <a:endParaRPr lang="en-ID"/>
          </a:p>
        </p:txBody>
      </p:sp>
      <p:sp>
        <p:nvSpPr>
          <p:cNvPr id="5" name="Footer Placeholder 4">
            <a:extLst>
              <a:ext uri="{FF2B5EF4-FFF2-40B4-BE49-F238E27FC236}">
                <a16:creationId xmlns:a16="http://schemas.microsoft.com/office/drawing/2014/main" id="{DD3DE5A2-E0F9-419E-9708-07448B86A392}"/>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4FAE42E0-B021-449E-A119-E9D12DB30701}"/>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011694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6E124-976C-4B60-9586-9146F5FC38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76A346-EC3F-4ED9-833D-FDB883258B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378078-91B6-4AAB-BFB5-AD3616F108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B48079-D862-40FB-8123-A6A7DE4512AD}"/>
              </a:ext>
            </a:extLst>
          </p:cNvPr>
          <p:cNvSpPr>
            <a:spLocks noGrp="1"/>
          </p:cNvSpPr>
          <p:nvPr>
            <p:ph type="dt" sz="half" idx="10"/>
          </p:nvPr>
        </p:nvSpPr>
        <p:spPr/>
        <p:txBody>
          <a:bodyPr/>
          <a:lstStyle/>
          <a:p>
            <a:fld id="{986DABFE-CF63-491E-84AB-A903E3350969}" type="datetimeFigureOut">
              <a:rPr lang="en-US" smtClean="0"/>
              <a:t>8/21/2024</a:t>
            </a:fld>
            <a:endParaRPr lang="en-US"/>
          </a:p>
        </p:txBody>
      </p:sp>
      <p:sp>
        <p:nvSpPr>
          <p:cNvPr id="6" name="Footer Placeholder 5">
            <a:extLst>
              <a:ext uri="{FF2B5EF4-FFF2-40B4-BE49-F238E27FC236}">
                <a16:creationId xmlns:a16="http://schemas.microsoft.com/office/drawing/2014/main" id="{455D1913-5B66-4DB2-AC15-094E434419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29E82-2304-42B8-AC3C-E02CE82513A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789531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DCBDE-02EE-4B02-B1A7-AF3014F6BB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E58CD7-6865-4B5D-A136-983C5A9D9A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C731C-EA89-4E85-B21F-CBD3864B5D4A}"/>
              </a:ext>
            </a:extLst>
          </p:cNvPr>
          <p:cNvSpPr>
            <a:spLocks noGrp="1"/>
          </p:cNvSpPr>
          <p:nvPr>
            <p:ph type="dt" sz="half" idx="10"/>
          </p:nvPr>
        </p:nvSpPr>
        <p:spPr/>
        <p:txBody>
          <a:bodyPr/>
          <a:lstStyle/>
          <a:p>
            <a:fld id="{986DABFE-CF63-491E-84AB-A903E3350969}" type="datetimeFigureOut">
              <a:rPr lang="en-US" smtClean="0"/>
              <a:t>8/21/2024</a:t>
            </a:fld>
            <a:endParaRPr lang="en-US"/>
          </a:p>
        </p:txBody>
      </p:sp>
      <p:sp>
        <p:nvSpPr>
          <p:cNvPr id="5" name="Footer Placeholder 4">
            <a:extLst>
              <a:ext uri="{FF2B5EF4-FFF2-40B4-BE49-F238E27FC236}">
                <a16:creationId xmlns:a16="http://schemas.microsoft.com/office/drawing/2014/main" id="{5C62CACB-E603-4529-8C99-9FD2C8854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9BCA09-2F50-4D2D-B400-6A1B2E46DEA7}"/>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591172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628330-B72C-483A-8650-07BBEA7246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5FCEBC-7733-47E5-AF33-401040A20D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AB3D0-6061-48F3-9A7E-88673991962A}"/>
              </a:ext>
            </a:extLst>
          </p:cNvPr>
          <p:cNvSpPr>
            <a:spLocks noGrp="1"/>
          </p:cNvSpPr>
          <p:nvPr>
            <p:ph type="dt" sz="half" idx="10"/>
          </p:nvPr>
        </p:nvSpPr>
        <p:spPr/>
        <p:txBody>
          <a:bodyPr/>
          <a:lstStyle/>
          <a:p>
            <a:fld id="{986DABFE-CF63-491E-84AB-A903E3350969}" type="datetimeFigureOut">
              <a:rPr lang="en-US" smtClean="0"/>
              <a:t>8/21/2024</a:t>
            </a:fld>
            <a:endParaRPr lang="en-US"/>
          </a:p>
        </p:txBody>
      </p:sp>
      <p:sp>
        <p:nvSpPr>
          <p:cNvPr id="5" name="Footer Placeholder 4">
            <a:extLst>
              <a:ext uri="{FF2B5EF4-FFF2-40B4-BE49-F238E27FC236}">
                <a16:creationId xmlns:a16="http://schemas.microsoft.com/office/drawing/2014/main" id="{B93F483F-F973-47D7-951C-D54B54D7F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D8D37C-B19D-4856-B649-3E9FAA37A843}"/>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6645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DDA0A-72D5-4A47-8608-90887338D3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B7A40760-859E-4D65-ADAF-C6525299D6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0495C0-E2FC-4568-BC2B-B312CDA0096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21/08/2024</a:t>
            </a:fld>
            <a:endParaRPr lang="en-ID"/>
          </a:p>
        </p:txBody>
      </p:sp>
      <p:sp>
        <p:nvSpPr>
          <p:cNvPr id="5" name="Footer Placeholder 4">
            <a:extLst>
              <a:ext uri="{FF2B5EF4-FFF2-40B4-BE49-F238E27FC236}">
                <a16:creationId xmlns:a16="http://schemas.microsoft.com/office/drawing/2014/main" id="{75BC27C3-8E1F-4007-884C-C63975517EB4}"/>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F978BB95-3657-4C2A-B4AB-7CEBA3A1095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042835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B32E3-1CF2-4D7E-8107-DFBEA42E17F9}"/>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41A644C-2B15-4E7F-8664-B0584B7DBA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28FF0366-C28B-4BDA-845E-F27527A1C4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E1BD4F05-A819-4AF6-AB17-308DD67A1252}"/>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21/08/2024</a:t>
            </a:fld>
            <a:endParaRPr lang="en-ID"/>
          </a:p>
        </p:txBody>
      </p:sp>
      <p:sp>
        <p:nvSpPr>
          <p:cNvPr id="6" name="Footer Placeholder 5">
            <a:extLst>
              <a:ext uri="{FF2B5EF4-FFF2-40B4-BE49-F238E27FC236}">
                <a16:creationId xmlns:a16="http://schemas.microsoft.com/office/drawing/2014/main" id="{DCB8503A-166E-472B-964E-5E7FC155F0B8}"/>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A1562E2D-A7E0-4A99-BB6A-DF7C3D8EC63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1590828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B03A3-F4FC-45A7-A280-B1AABF0BD2D7}"/>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288C8917-0680-4D3C-B7BD-B9BCA1C901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4A027F-B654-43A0-A51D-FB6115F0B5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D9417CC2-BBC3-42A6-BEB1-84CDCF6BA0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D783B8-A2EE-4C6A-88C6-22322E1FD3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D2D3B6C0-BEAF-468F-8260-6988D8AE896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21/08/2024</a:t>
            </a:fld>
            <a:endParaRPr lang="en-ID"/>
          </a:p>
        </p:txBody>
      </p:sp>
      <p:sp>
        <p:nvSpPr>
          <p:cNvPr id="8" name="Footer Placeholder 7">
            <a:extLst>
              <a:ext uri="{FF2B5EF4-FFF2-40B4-BE49-F238E27FC236}">
                <a16:creationId xmlns:a16="http://schemas.microsoft.com/office/drawing/2014/main" id="{FC025079-910A-4AFC-85D3-0C244E9F9E1E}"/>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9" name="Slide Number Placeholder 8">
            <a:extLst>
              <a:ext uri="{FF2B5EF4-FFF2-40B4-BE49-F238E27FC236}">
                <a16:creationId xmlns:a16="http://schemas.microsoft.com/office/drawing/2014/main" id="{86A8DECD-AB56-46C3-A011-F7D96D5D10C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272902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48BF-F5EC-4208-8675-2D4022EC2087}"/>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BF820738-FA88-4028-BBC6-3BCEC18C3739}"/>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21/08/2024</a:t>
            </a:fld>
            <a:endParaRPr lang="en-ID"/>
          </a:p>
        </p:txBody>
      </p:sp>
      <p:sp>
        <p:nvSpPr>
          <p:cNvPr id="4" name="Footer Placeholder 3">
            <a:extLst>
              <a:ext uri="{FF2B5EF4-FFF2-40B4-BE49-F238E27FC236}">
                <a16:creationId xmlns:a16="http://schemas.microsoft.com/office/drawing/2014/main" id="{59DA47AB-A97C-4756-84B3-0A56BA83918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5" name="Slide Number Placeholder 4">
            <a:extLst>
              <a:ext uri="{FF2B5EF4-FFF2-40B4-BE49-F238E27FC236}">
                <a16:creationId xmlns:a16="http://schemas.microsoft.com/office/drawing/2014/main" id="{063BA8CB-41E4-464D-99C5-0162A8E4705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27596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90BD16-A135-48C0-ACF6-A0668E2B38F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21/08/2024</a:t>
            </a:fld>
            <a:endParaRPr lang="en-ID"/>
          </a:p>
        </p:txBody>
      </p:sp>
      <p:sp>
        <p:nvSpPr>
          <p:cNvPr id="3" name="Footer Placeholder 2">
            <a:extLst>
              <a:ext uri="{FF2B5EF4-FFF2-40B4-BE49-F238E27FC236}">
                <a16:creationId xmlns:a16="http://schemas.microsoft.com/office/drawing/2014/main" id="{076DB9B6-5C40-4AEA-A88A-493A90DD4101}"/>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4" name="Slide Number Placeholder 3">
            <a:extLst>
              <a:ext uri="{FF2B5EF4-FFF2-40B4-BE49-F238E27FC236}">
                <a16:creationId xmlns:a16="http://schemas.microsoft.com/office/drawing/2014/main" id="{CF1D0684-089C-4E8D-A267-EAC47A42EA7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144855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7592D-43E8-4B55-B7CD-C005EDA04F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53301B98-1FCE-4191-8E6D-6D0A24A7C7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FC6C4DFA-7C12-404F-89A0-AE4D03DC6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E5D3DF-A55B-416A-B7AC-6D47BBE48E9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21/08/2024</a:t>
            </a:fld>
            <a:endParaRPr lang="en-ID"/>
          </a:p>
        </p:txBody>
      </p:sp>
      <p:sp>
        <p:nvSpPr>
          <p:cNvPr id="6" name="Footer Placeholder 5">
            <a:extLst>
              <a:ext uri="{FF2B5EF4-FFF2-40B4-BE49-F238E27FC236}">
                <a16:creationId xmlns:a16="http://schemas.microsoft.com/office/drawing/2014/main" id="{84E54116-9698-4FC1-9A65-8AE4E8E0A75F}"/>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9532455F-A027-49C8-A8E9-6B66C2D2B70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30869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672E9-95D4-4476-AA0D-C60224FDB4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ABC948E3-B2D4-43CA-B95C-D20133AA97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51098E69-A328-4467-A137-036744F78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391798-B039-4C8A-A0E9-EDF9AA152244}"/>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21/08/2024</a:t>
            </a:fld>
            <a:endParaRPr lang="en-ID"/>
          </a:p>
        </p:txBody>
      </p:sp>
      <p:sp>
        <p:nvSpPr>
          <p:cNvPr id="6" name="Footer Placeholder 5">
            <a:extLst>
              <a:ext uri="{FF2B5EF4-FFF2-40B4-BE49-F238E27FC236}">
                <a16:creationId xmlns:a16="http://schemas.microsoft.com/office/drawing/2014/main" id="{884D96C0-F3C2-412C-997D-62FB23B377F6}"/>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46ACB663-09ED-4366-AC4C-86761BB2EAF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658652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ags" Target="../tags/tag1.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image" Target="../media/image1.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oleObject" Target="../embeddings/oleObject1.bin"/><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5DE22D-EF3A-4FAB-A025-F27A1269DDF9}"/>
              </a:ext>
            </a:extLst>
          </p:cNvPr>
          <p:cNvSpPr>
            <a:spLocks noGrp="1"/>
          </p:cNvSpPr>
          <p:nvPr>
            <p:ph type="title"/>
          </p:nvPr>
        </p:nvSpPr>
        <p:spPr>
          <a:xfrm>
            <a:off x="550624" y="365126"/>
            <a:ext cx="11090753" cy="874952"/>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EB035472-4EC2-4C9C-81D2-F8D09A70BB6B}"/>
              </a:ext>
            </a:extLst>
          </p:cNvPr>
          <p:cNvSpPr>
            <a:spLocks noGrp="1"/>
          </p:cNvSpPr>
          <p:nvPr>
            <p:ph type="body" idx="1"/>
          </p:nvPr>
        </p:nvSpPr>
        <p:spPr>
          <a:xfrm>
            <a:off x="550623" y="1453019"/>
            <a:ext cx="11090753" cy="47239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6" name="Slide Number Placeholder 5">
            <a:extLst>
              <a:ext uri="{FF2B5EF4-FFF2-40B4-BE49-F238E27FC236}">
                <a16:creationId xmlns:a16="http://schemas.microsoft.com/office/drawing/2014/main" id="{F7A03086-C061-4825-BFB5-39C4669F6B3C}"/>
              </a:ext>
            </a:extLst>
          </p:cNvPr>
          <p:cNvSpPr>
            <a:spLocks noGrp="1"/>
          </p:cNvSpPr>
          <p:nvPr>
            <p:ph type="sldNum" sz="quarter" idx="4"/>
          </p:nvPr>
        </p:nvSpPr>
        <p:spPr>
          <a:xfrm>
            <a:off x="11210794" y="6356350"/>
            <a:ext cx="43058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6A4950-2E50-4A2B-B8A2-4ABC9E129430}" type="slidenum">
              <a:rPr lang="en-ID" smtClean="0"/>
              <a:t>‹#›</a:t>
            </a:fld>
            <a:endParaRPr lang="en-ID"/>
          </a:p>
        </p:txBody>
      </p:sp>
    </p:spTree>
    <p:extLst>
      <p:ext uri="{BB962C8B-B14F-4D97-AF65-F5344CB8AC3E}">
        <p14:creationId xmlns:p14="http://schemas.microsoft.com/office/powerpoint/2010/main" val="1362869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D94B709-68DB-46FC-B455-CB505409406A}"/>
              </a:ext>
            </a:extLst>
          </p:cNvPr>
          <p:cNvGraphicFramePr>
            <a:graphicFrameLocks noChangeAspect="1"/>
          </p:cNvGraphicFramePr>
          <p:nvPr userDrawn="1">
            <p:custDataLst>
              <p:tags r:id="rId13"/>
            </p:custDataLst>
            <p:extLst>
              <p:ext uri="{D42A27DB-BD31-4B8C-83A1-F6EECF244321}">
                <p14:modId xmlns:p14="http://schemas.microsoft.com/office/powerpoint/2010/main" val="3431815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 imgW="383" imgH="384" progId="TCLayout.ActiveDocument.1">
                  <p:embed/>
                </p:oleObj>
              </mc:Choice>
              <mc:Fallback>
                <p:oleObj name="think-cell Slide" r:id="rId15" imgW="383" imgH="384" progId="TCLayout.ActiveDocument.1">
                  <p:embed/>
                  <p:pic>
                    <p:nvPicPr>
                      <p:cNvPr id="8" name="Object 7" hidden="1">
                        <a:extLst>
                          <a:ext uri="{FF2B5EF4-FFF2-40B4-BE49-F238E27FC236}">
                            <a16:creationId xmlns:a16="http://schemas.microsoft.com/office/drawing/2014/main" id="{ED94B709-68DB-46FC-B455-CB505409406A}"/>
                          </a:ext>
                        </a:extLst>
                      </p:cNvPr>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7C38A36E-B0DB-4B2C-9E14-CB1CA68923A4}"/>
              </a:ext>
            </a:extLst>
          </p:cNvPr>
          <p:cNvSpPr/>
          <p:nvPr userDrawn="1">
            <p:custDataLst>
              <p:tags r:id="rId1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
        <p:nvSpPr>
          <p:cNvPr id="2" name="Title Placeholder 1">
            <a:extLst>
              <a:ext uri="{FF2B5EF4-FFF2-40B4-BE49-F238E27FC236}">
                <a16:creationId xmlns:a16="http://schemas.microsoft.com/office/drawing/2014/main" id="{1F06ECFE-CB03-472A-A5AF-459AC7B92D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01AD5B-7DEC-4863-9F2B-2F6D340F2B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C36265-12B6-4411-B2A0-99897D7047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6DABFE-CF63-491E-84AB-A903E3350969}" type="datetimeFigureOut">
              <a:rPr lang="en-US" smtClean="0"/>
              <a:t>8/21/2024</a:t>
            </a:fld>
            <a:endParaRPr lang="en-US"/>
          </a:p>
        </p:txBody>
      </p:sp>
      <p:sp>
        <p:nvSpPr>
          <p:cNvPr id="5" name="Footer Placeholder 4">
            <a:extLst>
              <a:ext uri="{FF2B5EF4-FFF2-40B4-BE49-F238E27FC236}">
                <a16:creationId xmlns:a16="http://schemas.microsoft.com/office/drawing/2014/main" id="{691F056C-3D55-4AF4-A2DD-96ACA21B5F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F5CDB6D-74BE-4C5E-AFC2-232D4404AD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D8CD30-031B-4513-A3D8-5C632A80931B}" type="slidenum">
              <a:rPr lang="en-US" smtClean="0"/>
              <a:t>‹#›</a:t>
            </a:fld>
            <a:endParaRPr lang="en-US"/>
          </a:p>
        </p:txBody>
      </p:sp>
    </p:spTree>
    <p:extLst>
      <p:ext uri="{BB962C8B-B14F-4D97-AF65-F5344CB8AC3E}">
        <p14:creationId xmlns:p14="http://schemas.microsoft.com/office/powerpoint/2010/main" val="21165159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hyperlink" Target="https://public.tableau.com/app/profile/nrupraj.bhendarkar/viz/AmazonSalesDataAnalysis_16833113117040/" TargetMode="External"/><Relationship Id="rId4" Type="http://schemas.openxmlformats.org/officeDocument/2006/relationships/hyperlink" Target="https://colab.research.google.com/drive/1bLHVUk5mUthzQD7TkDpREExfNQXkosnF?usp=sharin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jp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www.statista.com/statistics/264875/brand-value-of-the-25-most-valuable-brands/" TargetMode="External"/><Relationship Id="rId5" Type="http://schemas.openxmlformats.org/officeDocument/2006/relationships/hyperlink" Target="https://www.statista.com/topics/4418/amazon-web-services/" TargetMode="External"/><Relationship Id="rId10" Type="http://schemas.openxmlformats.org/officeDocument/2006/relationships/image" Target="../media/image6.png"/><Relationship Id="rId4" Type="http://schemas.openxmlformats.org/officeDocument/2006/relationships/hyperlink" Target="https://www.statista.com/statistics/672747/amazons-consolidated-net-revenue-by-segment/" TargetMode="External"/><Relationship Id="rId9"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hyperlink" Target="https://drive.google.com/file/d/10sofXyF6NjwN6ngLyFfiPI-CUDpeqaN_/view" TargetMode="Externa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105" descr="Hands of person wearing gray sweater typing on laptop with a tablet, digital pen, and cup of coffee">
            <a:extLst>
              <a:ext uri="{FF2B5EF4-FFF2-40B4-BE49-F238E27FC236}">
                <a16:creationId xmlns:a16="http://schemas.microsoft.com/office/drawing/2014/main" id="{BE6625A1-B16C-4DA9-882F-5BA1511647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06"/>
            <a:ext cx="10271669" cy="6858000"/>
          </a:xfrm>
          <a:prstGeom prst="rect">
            <a:avLst/>
          </a:prstGeom>
        </p:spPr>
      </p:pic>
      <p:sp>
        <p:nvSpPr>
          <p:cNvPr id="19" name="Rectangle 18">
            <a:extLst>
              <a:ext uri="{FF2B5EF4-FFF2-40B4-BE49-F238E27FC236}">
                <a16:creationId xmlns:a16="http://schemas.microsoft.com/office/drawing/2014/main" id="{B857D70E-E2C7-43C8-A60F-8391144D08B7}"/>
              </a:ext>
            </a:extLst>
          </p:cNvPr>
          <p:cNvSpPr/>
          <p:nvPr/>
        </p:nvSpPr>
        <p:spPr>
          <a:xfrm>
            <a:off x="0" y="-23612"/>
            <a:ext cx="10271669"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Top Corners Rounded 99">
            <a:extLst>
              <a:ext uri="{FF2B5EF4-FFF2-40B4-BE49-F238E27FC236}">
                <a16:creationId xmlns:a16="http://schemas.microsoft.com/office/drawing/2014/main" id="{A087BAB0-877E-4C77-9D35-1F2E7812167F}"/>
              </a:ext>
            </a:extLst>
          </p:cNvPr>
          <p:cNvSpPr/>
          <p:nvPr/>
        </p:nvSpPr>
        <p:spPr>
          <a:xfrm rot="5400000">
            <a:off x="3484179" y="777945"/>
            <a:ext cx="1781941" cy="8750304"/>
          </a:xfrm>
          <a:prstGeom prst="round2SameRect">
            <a:avLst>
              <a:gd name="adj1" fmla="val 19117"/>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Rectangle 103">
            <a:extLst>
              <a:ext uri="{FF2B5EF4-FFF2-40B4-BE49-F238E27FC236}">
                <a16:creationId xmlns:a16="http://schemas.microsoft.com/office/drawing/2014/main" id="{1D7DD958-2E54-436B-8747-9A9DAA4BECE8}"/>
              </a:ext>
            </a:extLst>
          </p:cNvPr>
          <p:cNvSpPr/>
          <p:nvPr/>
        </p:nvSpPr>
        <p:spPr>
          <a:xfrm>
            <a:off x="647700" y="4582461"/>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2800" b="1" dirty="0">
                <a:solidFill>
                  <a:schemeClr val="bg1"/>
                </a:solidFill>
                <a:latin typeface="Segoe UI" panose="020B0502040204020203" pitchFamily="34" charset="0"/>
                <a:ea typeface="+mj-ea"/>
                <a:cs typeface="Segoe UI" panose="020B0502040204020203" pitchFamily="34" charset="0"/>
              </a:rPr>
              <a:t>By Sanjay Kumar Yadav</a:t>
            </a:r>
          </a:p>
        </p:txBody>
      </p:sp>
      <p:sp>
        <p:nvSpPr>
          <p:cNvPr id="2" name="Title 1">
            <a:extLst>
              <a:ext uri="{FF2B5EF4-FFF2-40B4-BE49-F238E27FC236}">
                <a16:creationId xmlns:a16="http://schemas.microsoft.com/office/drawing/2014/main" id="{55EF1ECE-ED00-4094-A343-4F295FED8C39}"/>
              </a:ext>
            </a:extLst>
          </p:cNvPr>
          <p:cNvSpPr>
            <a:spLocks noGrp="1"/>
          </p:cNvSpPr>
          <p:nvPr>
            <p:ph type="ctrTitle"/>
          </p:nvPr>
        </p:nvSpPr>
        <p:spPr>
          <a:xfrm>
            <a:off x="647700" y="1580476"/>
            <a:ext cx="7578826" cy="1507450"/>
          </a:xfrm>
        </p:spPr>
        <p:txBody>
          <a:bodyPr lIns="0" tIns="0" rIns="0" bIns="0" anchor="t" anchorCtr="0">
            <a:noAutofit/>
          </a:bodyPr>
          <a:lstStyle/>
          <a:p>
            <a:pPr marL="0" marR="0" lvl="0" indent="0" algn="l">
              <a:lnSpc>
                <a:spcPct val="100000"/>
              </a:lnSpc>
              <a:spcAft>
                <a:spcPts val="0"/>
              </a:spcAft>
              <a:buClr>
                <a:srgbClr val="000000"/>
              </a:buClr>
              <a:buSzPts val="3600"/>
            </a:pPr>
            <a:r>
              <a:rPr lang="en-US" sz="5400" dirty="0">
                <a:solidFill>
                  <a:schemeClr val="bg1"/>
                </a:solidFill>
                <a:sym typeface="Fira Sans Medium"/>
              </a:rPr>
              <a:t>Amazon Sales Data Analysis</a:t>
            </a:r>
          </a:p>
        </p:txBody>
      </p:sp>
      <p:sp>
        <p:nvSpPr>
          <p:cNvPr id="21" name="Freeform: Shape 20">
            <a:extLst>
              <a:ext uri="{FF2B5EF4-FFF2-40B4-BE49-F238E27FC236}">
                <a16:creationId xmlns:a16="http://schemas.microsoft.com/office/drawing/2014/main" id="{82EB59B6-7FF3-4365-A7ED-5ABC8BDE8160}"/>
              </a:ext>
            </a:extLst>
          </p:cNvPr>
          <p:cNvSpPr/>
          <p:nvPr/>
        </p:nvSpPr>
        <p:spPr>
          <a:xfrm>
            <a:off x="4421449" y="-305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Rectangle: Rounded Corners 17">
            <a:extLst>
              <a:ext uri="{FF2B5EF4-FFF2-40B4-BE49-F238E27FC236}">
                <a16:creationId xmlns:a16="http://schemas.microsoft.com/office/drawing/2014/main" id="{34CDFA2A-FB34-4121-9BAD-CAF9D9AE8B97}"/>
              </a:ext>
            </a:extLst>
          </p:cNvPr>
          <p:cNvSpPr/>
          <p:nvPr/>
        </p:nvSpPr>
        <p:spPr>
          <a:xfrm>
            <a:off x="647700" y="3894587"/>
            <a:ext cx="2042886"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88C58D56-97C9-486F-A6EE-11E48E7911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2123" y="4107003"/>
            <a:ext cx="1374040" cy="414489"/>
          </a:xfrm>
          <a:prstGeom prst="rect">
            <a:avLst/>
          </a:prstGeom>
        </p:spPr>
      </p:pic>
    </p:spTree>
    <p:extLst>
      <p:ext uri="{BB962C8B-B14F-4D97-AF65-F5344CB8AC3E}">
        <p14:creationId xmlns:p14="http://schemas.microsoft.com/office/powerpoint/2010/main" val="202551205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Group 81">
            <a:extLst>
              <a:ext uri="{FF2B5EF4-FFF2-40B4-BE49-F238E27FC236}">
                <a16:creationId xmlns:a16="http://schemas.microsoft.com/office/drawing/2014/main" id="{714A87C3-3EFB-4722-BF0D-17138DEB6B2B}"/>
              </a:ext>
            </a:extLst>
          </p:cNvPr>
          <p:cNvGrpSpPr/>
          <p:nvPr/>
        </p:nvGrpSpPr>
        <p:grpSpPr>
          <a:xfrm>
            <a:off x="0" y="4954136"/>
            <a:ext cx="12192000" cy="1909138"/>
            <a:chOff x="0" y="4948862"/>
            <a:chExt cx="12192000" cy="1909138"/>
          </a:xfrm>
        </p:grpSpPr>
        <p:sp>
          <p:nvSpPr>
            <p:cNvPr id="83" name="Freeform: Shape 82">
              <a:extLst>
                <a:ext uri="{FF2B5EF4-FFF2-40B4-BE49-F238E27FC236}">
                  <a16:creationId xmlns:a16="http://schemas.microsoft.com/office/drawing/2014/main" id="{EC99197A-1F6B-4498-BD1A-1E735D7E4EB6}"/>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4" name="Freeform: Shape 83">
              <a:extLst>
                <a:ext uri="{FF2B5EF4-FFF2-40B4-BE49-F238E27FC236}">
                  <a16:creationId xmlns:a16="http://schemas.microsoft.com/office/drawing/2014/main" id="{F9C80C8E-5A49-482B-8FB1-2FEACFCA5AC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5" name="Rectangle 24">
            <a:extLst>
              <a:ext uri="{FF2B5EF4-FFF2-40B4-BE49-F238E27FC236}">
                <a16:creationId xmlns:a16="http://schemas.microsoft.com/office/drawing/2014/main" id="{C363E536-F9CE-7E30-EAFA-7EB20F83492F}"/>
              </a:ext>
            </a:extLst>
          </p:cNvPr>
          <p:cNvSpPr/>
          <p:nvPr/>
        </p:nvSpPr>
        <p:spPr>
          <a:xfrm>
            <a:off x="1768580" y="2287728"/>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6000" b="1" dirty="0">
                <a:solidFill>
                  <a:srgbClr val="FE9900"/>
                </a:solidFill>
                <a:latin typeface="Segoe UI" panose="020B0502040204020203" pitchFamily="34" charset="0"/>
                <a:ea typeface="+mj-ea"/>
                <a:cs typeface="Segoe UI" panose="020B0502040204020203" pitchFamily="34" charset="0"/>
              </a:rPr>
              <a:t>Tableau Dashboard</a:t>
            </a:r>
          </a:p>
        </p:txBody>
      </p:sp>
    </p:spTree>
    <p:extLst>
      <p:ext uri="{BB962C8B-B14F-4D97-AF65-F5344CB8AC3E}">
        <p14:creationId xmlns:p14="http://schemas.microsoft.com/office/powerpoint/2010/main" val="393098809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Tableau Dashboard</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11</a:t>
            </a:fld>
            <a:endParaRPr lang="en-ID" sz="1050" dirty="0">
              <a:solidFill>
                <a:schemeClr val="bg1"/>
              </a:solidFill>
            </a:endParaRPr>
          </a:p>
        </p:txBody>
      </p:sp>
      <p:pic>
        <p:nvPicPr>
          <p:cNvPr id="3" name="Picture 2">
            <a:extLst>
              <a:ext uri="{FF2B5EF4-FFF2-40B4-BE49-F238E27FC236}">
                <a16:creationId xmlns:a16="http://schemas.microsoft.com/office/drawing/2014/main" id="{18ADDD3C-9AB8-E1E1-9CC4-A789F56AD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330847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7F30BC-48D2-5C37-B7AB-F5B2DC8A0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25263138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45A8346E-422F-4F7F-CB73-B7541D5238BE}"/>
              </a:ext>
            </a:extLst>
          </p:cNvPr>
          <p:cNvGrpSpPr/>
          <p:nvPr/>
        </p:nvGrpSpPr>
        <p:grpSpPr>
          <a:xfrm>
            <a:off x="0" y="4954136"/>
            <a:ext cx="12192000" cy="1909138"/>
            <a:chOff x="0" y="4948862"/>
            <a:chExt cx="12192000" cy="1909138"/>
          </a:xfrm>
        </p:grpSpPr>
        <p:sp>
          <p:nvSpPr>
            <p:cNvPr id="20" name="Freeform: Shape 19">
              <a:extLst>
                <a:ext uri="{FF2B5EF4-FFF2-40B4-BE49-F238E27FC236}">
                  <a16:creationId xmlns:a16="http://schemas.microsoft.com/office/drawing/2014/main" id="{CA89582F-B6B8-6091-6E98-0517915529E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Shape 20">
              <a:extLst>
                <a:ext uri="{FF2B5EF4-FFF2-40B4-BE49-F238E27FC236}">
                  <a16:creationId xmlns:a16="http://schemas.microsoft.com/office/drawing/2014/main" id="{FF886C30-5ADB-C29F-5D27-2B40AF74991C}"/>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13</a:t>
            </a:fld>
            <a:endParaRPr lang="en-ID" sz="1050" dirty="0">
              <a:solidFill>
                <a:schemeClr val="bg1"/>
              </a:solidFill>
            </a:endParaRPr>
          </a:p>
        </p:txBody>
      </p:sp>
      <p:sp>
        <p:nvSpPr>
          <p:cNvPr id="33" name="Freeform: Shape 32">
            <a:extLst>
              <a:ext uri="{FF2B5EF4-FFF2-40B4-BE49-F238E27FC236}">
                <a16:creationId xmlns:a16="http://schemas.microsoft.com/office/drawing/2014/main" id="{0347BE60-3434-4E7E-9DD1-60DCE6C930EE}"/>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grpSp>
        <p:nvGrpSpPr>
          <p:cNvPr id="5" name="Group 4">
            <a:extLst>
              <a:ext uri="{FF2B5EF4-FFF2-40B4-BE49-F238E27FC236}">
                <a16:creationId xmlns:a16="http://schemas.microsoft.com/office/drawing/2014/main" id="{4BDC8591-814E-B571-D213-501CA4DF0F78}"/>
              </a:ext>
            </a:extLst>
          </p:cNvPr>
          <p:cNvGrpSpPr/>
          <p:nvPr/>
        </p:nvGrpSpPr>
        <p:grpSpPr>
          <a:xfrm>
            <a:off x="689715" y="3429000"/>
            <a:ext cx="11028104" cy="1199378"/>
            <a:chOff x="516195" y="1087034"/>
            <a:chExt cx="11028104" cy="1199378"/>
          </a:xfrm>
          <a:effectLst>
            <a:outerShdw blurRad="50800" dist="38100" dir="2700000" algn="tl" rotWithShape="0">
              <a:prstClr val="black">
                <a:alpha val="40000"/>
              </a:prstClr>
            </a:outerShdw>
          </a:effectLst>
        </p:grpSpPr>
        <p:grpSp>
          <p:nvGrpSpPr>
            <p:cNvPr id="3" name="Group 2">
              <a:extLst>
                <a:ext uri="{FF2B5EF4-FFF2-40B4-BE49-F238E27FC236}">
                  <a16:creationId xmlns:a16="http://schemas.microsoft.com/office/drawing/2014/main" id="{87FCC2C3-F8F0-F7A5-FFC6-D86F79CA744C}"/>
                </a:ext>
              </a:extLst>
            </p:cNvPr>
            <p:cNvGrpSpPr/>
            <p:nvPr/>
          </p:nvGrpSpPr>
          <p:grpSpPr>
            <a:xfrm>
              <a:off x="516195" y="1087034"/>
              <a:ext cx="11028104" cy="1199378"/>
              <a:chOff x="516195" y="1087034"/>
              <a:chExt cx="11028104" cy="1199378"/>
            </a:xfrm>
          </p:grpSpPr>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9" name="Group 48">
              <a:extLst>
                <a:ext uri="{FF2B5EF4-FFF2-40B4-BE49-F238E27FC236}">
                  <a16:creationId xmlns:a16="http://schemas.microsoft.com/office/drawing/2014/main" id="{C69BEC0E-0887-4C0A-AF93-E6877B27F3F3}"/>
                </a:ext>
              </a:extLst>
            </p:cNvPr>
            <p:cNvGrpSpPr/>
            <p:nvPr/>
          </p:nvGrpSpPr>
          <p:grpSpPr>
            <a:xfrm>
              <a:off x="809570" y="1218735"/>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grpSp>
      <p:grpSp>
        <p:nvGrpSpPr>
          <p:cNvPr id="6" name="Group 5">
            <a:extLst>
              <a:ext uri="{FF2B5EF4-FFF2-40B4-BE49-F238E27FC236}">
                <a16:creationId xmlns:a16="http://schemas.microsoft.com/office/drawing/2014/main" id="{B6D72D0B-EC27-4AEF-6FCF-D9A8ABC74E01}"/>
              </a:ext>
            </a:extLst>
          </p:cNvPr>
          <p:cNvGrpSpPr/>
          <p:nvPr/>
        </p:nvGrpSpPr>
        <p:grpSpPr>
          <a:xfrm>
            <a:off x="689715" y="307461"/>
            <a:ext cx="11376306" cy="2761959"/>
            <a:chOff x="647700" y="3527195"/>
            <a:chExt cx="11244802" cy="2761959"/>
          </a:xfrm>
        </p:grpSpPr>
        <p:pic>
          <p:nvPicPr>
            <p:cNvPr id="39" name="Picture 38" descr="Pregnant woman at work">
              <a:extLst>
                <a:ext uri="{FF2B5EF4-FFF2-40B4-BE49-F238E27FC236}">
                  <a16:creationId xmlns:a16="http://schemas.microsoft.com/office/drawing/2014/main" id="{9084FE31-309C-4F43-844E-ED1D22AC68DA}"/>
                </a:ext>
              </a:extLst>
            </p:cNvPr>
            <p:cNvPicPr>
              <a:picLocks noChangeAspect="1"/>
            </p:cNvPicPr>
            <p:nvPr/>
          </p:nvPicPr>
          <p:blipFill rotWithShape="1">
            <a:blip r:embed="rId3">
              <a:extLst>
                <a:ext uri="{28A0092B-C50C-407E-A947-70E740481C1C}">
                  <a14:useLocalDpi xmlns:a14="http://schemas.microsoft.com/office/drawing/2010/main" val="0"/>
                </a:ext>
              </a:extLst>
            </a:blip>
            <a:srcRect l="4530" t="65027" r="2060" b="10862"/>
            <a:stretch/>
          </p:blipFill>
          <p:spPr>
            <a:xfrm flipH="1">
              <a:off x="647700" y="4335143"/>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4" name="Rectangle: Top Corners Rounded 3">
              <a:extLst>
                <a:ext uri="{FF2B5EF4-FFF2-40B4-BE49-F238E27FC236}">
                  <a16:creationId xmlns:a16="http://schemas.microsoft.com/office/drawing/2014/main" id="{CCB621BC-8DBE-4421-AEB4-C46EEF9CA956}"/>
                </a:ext>
              </a:extLst>
            </p:cNvPr>
            <p:cNvSpPr/>
            <p:nvPr/>
          </p:nvSpPr>
          <p:spPr>
            <a:xfrm flipH="1">
              <a:off x="676985" y="3527195"/>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Rectangle: Rounded Corners 127">
              <a:extLst>
                <a:ext uri="{FF2B5EF4-FFF2-40B4-BE49-F238E27FC236}">
                  <a16:creationId xmlns:a16="http://schemas.microsoft.com/office/drawing/2014/main"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extBox 1">
              <a:extLst>
                <a:ext uri="{FF2B5EF4-FFF2-40B4-BE49-F238E27FC236}">
                  <a16:creationId xmlns:a16="http://schemas.microsoft.com/office/drawing/2014/main" id="{866C859B-D77F-98D6-30EE-1A2BC80648B4}"/>
                </a:ext>
              </a:extLst>
            </p:cNvPr>
            <p:cNvSpPr txBox="1"/>
            <p:nvPr/>
          </p:nvSpPr>
          <p:spPr>
            <a:xfrm>
              <a:off x="3244644" y="4499535"/>
              <a:ext cx="8647858" cy="923330"/>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5400" b="1" dirty="0">
                  <a:solidFill>
                    <a:schemeClr val="bg1"/>
                  </a:solidFill>
                  <a:latin typeface="Segoe UI" panose="020B0502040204020203" pitchFamily="34" charset="0"/>
                  <a:ea typeface="+mj-ea"/>
                  <a:cs typeface="Segoe UI" panose="020B0502040204020203" pitchFamily="34" charset="0"/>
                </a:rPr>
                <a:t>PROJECT WORK</a:t>
              </a:r>
              <a:endParaRPr lang="en-IN" sz="5400" b="1" dirty="0">
                <a:solidFill>
                  <a:schemeClr val="bg1"/>
                </a:solidFill>
                <a:latin typeface="Segoe UI" panose="020B0502040204020203" pitchFamily="34" charset="0"/>
                <a:ea typeface="+mj-ea"/>
                <a:cs typeface="Segoe UI" panose="020B0502040204020203" pitchFamily="34" charset="0"/>
              </a:endParaRPr>
            </a:p>
          </p:txBody>
        </p:sp>
      </p:grpSp>
      <p:grpSp>
        <p:nvGrpSpPr>
          <p:cNvPr id="7" name="Group 6">
            <a:extLst>
              <a:ext uri="{FF2B5EF4-FFF2-40B4-BE49-F238E27FC236}">
                <a16:creationId xmlns:a16="http://schemas.microsoft.com/office/drawing/2014/main" id="{8C274B32-5E47-52C2-BEB0-D8D42B6B2360}"/>
              </a:ext>
            </a:extLst>
          </p:cNvPr>
          <p:cNvGrpSpPr/>
          <p:nvPr/>
        </p:nvGrpSpPr>
        <p:grpSpPr>
          <a:xfrm>
            <a:off x="685643" y="5033863"/>
            <a:ext cx="11028104" cy="1199378"/>
            <a:chOff x="516195" y="1087034"/>
            <a:chExt cx="11028104" cy="1199378"/>
          </a:xfrm>
          <a:effectLst>
            <a:outerShdw blurRad="50800" dist="38100" dir="2700000" algn="tl" rotWithShape="0">
              <a:prstClr val="black">
                <a:alpha val="40000"/>
              </a:prstClr>
            </a:outerShdw>
          </a:effectLst>
        </p:grpSpPr>
        <p:grpSp>
          <p:nvGrpSpPr>
            <p:cNvPr id="8" name="Group 7">
              <a:extLst>
                <a:ext uri="{FF2B5EF4-FFF2-40B4-BE49-F238E27FC236}">
                  <a16:creationId xmlns:a16="http://schemas.microsoft.com/office/drawing/2014/main" id="{BD103F96-3BE5-44CF-E2FE-52CFA0DAAC5C}"/>
                </a:ext>
              </a:extLst>
            </p:cNvPr>
            <p:cNvGrpSpPr/>
            <p:nvPr/>
          </p:nvGrpSpPr>
          <p:grpSpPr>
            <a:xfrm>
              <a:off x="516195" y="1087034"/>
              <a:ext cx="11028104" cy="1199378"/>
              <a:chOff x="516195" y="1087034"/>
              <a:chExt cx="11028104" cy="1199378"/>
            </a:xfrm>
          </p:grpSpPr>
          <p:sp>
            <p:nvSpPr>
              <p:cNvPr id="17" name="Rectangle: Top Corners Rounded 16">
                <a:extLst>
                  <a:ext uri="{FF2B5EF4-FFF2-40B4-BE49-F238E27FC236}">
                    <a16:creationId xmlns:a16="http://schemas.microsoft.com/office/drawing/2014/main" id="{EFF78955-3F79-0F38-6E8B-5690A824EA39}"/>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8" name="Rectangle: Rounded Corners 17">
                <a:extLst>
                  <a:ext uri="{FF2B5EF4-FFF2-40B4-BE49-F238E27FC236}">
                    <a16:creationId xmlns:a16="http://schemas.microsoft.com/office/drawing/2014/main" id="{E253CC6C-B8CE-2396-A4E3-C28C8BA0C89A}"/>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B4FA4F16-4420-B69C-BB40-D861BD9748D9}"/>
                </a:ext>
              </a:extLst>
            </p:cNvPr>
            <p:cNvGrpSpPr/>
            <p:nvPr/>
          </p:nvGrpSpPr>
          <p:grpSpPr>
            <a:xfrm>
              <a:off x="809570" y="1218735"/>
              <a:ext cx="340532" cy="378755"/>
              <a:chOff x="6299200" y="5060951"/>
              <a:chExt cx="311150" cy="346075"/>
            </a:xfrm>
          </p:grpSpPr>
          <p:sp>
            <p:nvSpPr>
              <p:cNvPr id="11" name="Freeform 344">
                <a:extLst>
                  <a:ext uri="{FF2B5EF4-FFF2-40B4-BE49-F238E27FC236}">
                    <a16:creationId xmlns:a16="http://schemas.microsoft.com/office/drawing/2014/main" id="{E38BD085-F50C-C702-D08C-A024C5B957AE}"/>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2" name="Line 345">
                <a:extLst>
                  <a:ext uri="{FF2B5EF4-FFF2-40B4-BE49-F238E27FC236}">
                    <a16:creationId xmlns:a16="http://schemas.microsoft.com/office/drawing/2014/main" id="{E2EA010E-B4D2-E4F1-4B06-20AC977062CC}"/>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3" name="Line 346">
                <a:extLst>
                  <a:ext uri="{FF2B5EF4-FFF2-40B4-BE49-F238E27FC236}">
                    <a16:creationId xmlns:a16="http://schemas.microsoft.com/office/drawing/2014/main" id="{714E202F-0DAB-F7ED-4E02-01C72FAB3B02}"/>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4" name="Line 347">
                <a:extLst>
                  <a:ext uri="{FF2B5EF4-FFF2-40B4-BE49-F238E27FC236}">
                    <a16:creationId xmlns:a16="http://schemas.microsoft.com/office/drawing/2014/main" id="{D9F7E97F-D273-42CE-B8EC-2ACB5EE1D596}"/>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5" name="Line 348">
                <a:extLst>
                  <a:ext uri="{FF2B5EF4-FFF2-40B4-BE49-F238E27FC236}">
                    <a16:creationId xmlns:a16="http://schemas.microsoft.com/office/drawing/2014/main" id="{6A9AC38A-FDAE-AF51-D4CB-295E6F1B762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6" name="Rectangle 349">
                <a:extLst>
                  <a:ext uri="{FF2B5EF4-FFF2-40B4-BE49-F238E27FC236}">
                    <a16:creationId xmlns:a16="http://schemas.microsoft.com/office/drawing/2014/main" id="{DA36F4C0-09C1-A200-096C-1A30A8A0E98C}"/>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grpSp>
      <p:sp>
        <p:nvSpPr>
          <p:cNvPr id="22" name="TextBox 21">
            <a:extLst>
              <a:ext uri="{FF2B5EF4-FFF2-40B4-BE49-F238E27FC236}">
                <a16:creationId xmlns:a16="http://schemas.microsoft.com/office/drawing/2014/main" id="{6C2E2EA6-9DAA-7275-4830-8580844B9F38}"/>
              </a:ext>
            </a:extLst>
          </p:cNvPr>
          <p:cNvSpPr txBox="1"/>
          <p:nvPr/>
        </p:nvSpPr>
        <p:spPr>
          <a:xfrm>
            <a:off x="2138516" y="3604683"/>
            <a:ext cx="4305104" cy="707886"/>
          </a:xfrm>
          <a:prstGeom prst="rect">
            <a:avLst/>
          </a:prstGeom>
          <a:noFill/>
        </p:spPr>
        <p:txBody>
          <a:bodyPr wrap="square" rtlCol="0">
            <a:spAutoFit/>
          </a:bodyPr>
          <a:lstStyle/>
          <a:p>
            <a:r>
              <a:rPr lang="en-IN" sz="4000" dirty="0">
                <a:ln w="0"/>
                <a:effectLst>
                  <a:outerShdw blurRad="38100" dist="19050" dir="2700000" algn="tl" rotWithShape="0">
                    <a:schemeClr val="dk1">
                      <a:alpha val="40000"/>
                    </a:schemeClr>
                  </a:outerShdw>
                </a:effectLst>
              </a:rPr>
              <a:t>Python Notebook </a:t>
            </a:r>
          </a:p>
        </p:txBody>
      </p:sp>
      <p:sp>
        <p:nvSpPr>
          <p:cNvPr id="25" name="TextBox 24">
            <a:extLst>
              <a:ext uri="{FF2B5EF4-FFF2-40B4-BE49-F238E27FC236}">
                <a16:creationId xmlns:a16="http://schemas.microsoft.com/office/drawing/2014/main" id="{54D56F98-64A3-D254-F920-2B7B4FFB28FA}"/>
              </a:ext>
            </a:extLst>
          </p:cNvPr>
          <p:cNvSpPr txBox="1"/>
          <p:nvPr/>
        </p:nvSpPr>
        <p:spPr>
          <a:xfrm>
            <a:off x="2138516" y="5215182"/>
            <a:ext cx="4305104" cy="707886"/>
          </a:xfrm>
          <a:prstGeom prst="rect">
            <a:avLst/>
          </a:prstGeom>
          <a:noFill/>
        </p:spPr>
        <p:txBody>
          <a:bodyPr wrap="square" rtlCol="0">
            <a:spAutoFit/>
          </a:bodyPr>
          <a:lstStyle/>
          <a:p>
            <a:r>
              <a:rPr lang="en-IN" sz="4000" dirty="0">
                <a:ln w="0"/>
                <a:effectLst>
                  <a:outerShdw blurRad="38100" dist="19050" dir="2700000" algn="tl" rotWithShape="0">
                    <a:schemeClr val="dk1">
                      <a:alpha val="40000"/>
                    </a:schemeClr>
                  </a:outerShdw>
                </a:effectLst>
              </a:rPr>
              <a:t>Tableau Dashboard</a:t>
            </a:r>
          </a:p>
        </p:txBody>
      </p:sp>
      <p:grpSp>
        <p:nvGrpSpPr>
          <p:cNvPr id="34" name="Group 33">
            <a:extLst>
              <a:ext uri="{FF2B5EF4-FFF2-40B4-BE49-F238E27FC236}">
                <a16:creationId xmlns:a16="http://schemas.microsoft.com/office/drawing/2014/main" id="{5D547CEB-0A2F-D615-4935-57EBAA838B9D}"/>
              </a:ext>
            </a:extLst>
          </p:cNvPr>
          <p:cNvGrpSpPr/>
          <p:nvPr/>
        </p:nvGrpSpPr>
        <p:grpSpPr>
          <a:xfrm>
            <a:off x="8001898" y="3663996"/>
            <a:ext cx="2042886" cy="774004"/>
            <a:chOff x="8001898" y="3663996"/>
            <a:chExt cx="2042886" cy="774004"/>
          </a:xfrm>
        </p:grpSpPr>
        <p:sp>
          <p:nvSpPr>
            <p:cNvPr id="27" name="Rectangle: Rounded Corners 26">
              <a:extLst>
                <a:ext uri="{FF2B5EF4-FFF2-40B4-BE49-F238E27FC236}">
                  <a16:creationId xmlns:a16="http://schemas.microsoft.com/office/drawing/2014/main" id="{3EF7BABF-FB21-143C-0299-7459196597AD}"/>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32" name="TextBox 31">
              <a:extLst>
                <a:ext uri="{FF2B5EF4-FFF2-40B4-BE49-F238E27FC236}">
                  <a16:creationId xmlns:a16="http://schemas.microsoft.com/office/drawing/2014/main" id="{408DCC80-1830-C617-80F2-FAC0D25D3407}"/>
                </a:ext>
              </a:extLst>
            </p:cNvPr>
            <p:cNvSpPr txBox="1"/>
            <p:nvPr/>
          </p:nvSpPr>
          <p:spPr>
            <a:xfrm>
              <a:off x="8224893" y="3810726"/>
              <a:ext cx="1770939" cy="461665"/>
            </a:xfrm>
            <a:prstGeom prst="rect">
              <a:avLst/>
            </a:prstGeom>
            <a:noFill/>
          </p:spPr>
          <p:txBody>
            <a:bodyPr wrap="square" rtlCol="0">
              <a:spAutoFit/>
            </a:bodyPr>
            <a:lstStyle/>
            <a:p>
              <a:r>
                <a:rPr lang="en-IN" sz="2400" b="1" dirty="0">
                  <a:effectLst>
                    <a:outerShdw blurRad="38100" dist="38100" dir="2700000" algn="tl">
                      <a:srgbClr val="000000">
                        <a:alpha val="43137"/>
                      </a:srgbClr>
                    </a:outerShdw>
                  </a:effectLst>
                  <a:hlinkClick r:id="rId4"/>
                </a:rPr>
                <a:t>Check Here</a:t>
              </a:r>
              <a:endParaRPr lang="en-IN" sz="2400" b="1" dirty="0">
                <a:effectLst>
                  <a:outerShdw blurRad="38100" dist="38100" dir="2700000" algn="tl">
                    <a:srgbClr val="000000">
                      <a:alpha val="43137"/>
                    </a:srgbClr>
                  </a:outerShdw>
                </a:effectLst>
              </a:endParaRPr>
            </a:p>
          </p:txBody>
        </p:sp>
      </p:grpSp>
      <p:grpSp>
        <p:nvGrpSpPr>
          <p:cNvPr id="35" name="Group 34">
            <a:extLst>
              <a:ext uri="{FF2B5EF4-FFF2-40B4-BE49-F238E27FC236}">
                <a16:creationId xmlns:a16="http://schemas.microsoft.com/office/drawing/2014/main" id="{FC04CAF0-8230-7449-3652-AAFD9A193E2C}"/>
              </a:ext>
            </a:extLst>
          </p:cNvPr>
          <p:cNvGrpSpPr/>
          <p:nvPr/>
        </p:nvGrpSpPr>
        <p:grpSpPr>
          <a:xfrm>
            <a:off x="8001898" y="5208706"/>
            <a:ext cx="2042886" cy="774004"/>
            <a:chOff x="8001898" y="3663996"/>
            <a:chExt cx="2042886" cy="774004"/>
          </a:xfrm>
        </p:grpSpPr>
        <p:sp>
          <p:nvSpPr>
            <p:cNvPr id="36" name="Rectangle: Rounded Corners 35">
              <a:extLst>
                <a:ext uri="{FF2B5EF4-FFF2-40B4-BE49-F238E27FC236}">
                  <a16:creationId xmlns:a16="http://schemas.microsoft.com/office/drawing/2014/main" id="{C7AB792D-DF41-19A8-74C7-D1E4B79D06CA}"/>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37" name="TextBox 36">
              <a:extLst>
                <a:ext uri="{FF2B5EF4-FFF2-40B4-BE49-F238E27FC236}">
                  <a16:creationId xmlns:a16="http://schemas.microsoft.com/office/drawing/2014/main" id="{D1EA7099-90AB-C73C-B1CF-09EE011C6457}"/>
                </a:ext>
              </a:extLst>
            </p:cNvPr>
            <p:cNvSpPr txBox="1"/>
            <p:nvPr/>
          </p:nvSpPr>
          <p:spPr>
            <a:xfrm>
              <a:off x="8224893" y="3810726"/>
              <a:ext cx="1770939" cy="461665"/>
            </a:xfrm>
            <a:prstGeom prst="rect">
              <a:avLst/>
            </a:prstGeom>
            <a:noFill/>
          </p:spPr>
          <p:txBody>
            <a:bodyPr wrap="square" rtlCol="0">
              <a:spAutoFit/>
            </a:bodyPr>
            <a:lstStyle/>
            <a:p>
              <a:r>
                <a:rPr lang="en-IN" sz="2400" b="1" dirty="0">
                  <a:effectLst>
                    <a:outerShdw blurRad="38100" dist="38100" dir="2700000" algn="tl">
                      <a:srgbClr val="000000">
                        <a:alpha val="43137"/>
                      </a:srgbClr>
                    </a:outerShdw>
                  </a:effectLst>
                  <a:hlinkClick r:id="rId5"/>
                </a:rPr>
                <a:t>Check Here</a:t>
              </a:r>
              <a:endParaRPr lang="en-IN" sz="2400" b="1" dirty="0">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381065590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41AC240-1FAC-6708-D1AD-19950861B05C}"/>
              </a:ext>
            </a:extLst>
          </p:cNvPr>
          <p:cNvGrpSpPr/>
          <p:nvPr/>
        </p:nvGrpSpPr>
        <p:grpSpPr>
          <a:xfrm>
            <a:off x="0" y="0"/>
            <a:ext cx="12192000" cy="6858000"/>
            <a:chOff x="0" y="0"/>
            <a:chExt cx="12192000" cy="6858000"/>
          </a:xfrm>
        </p:grpSpPr>
        <p:pic>
          <p:nvPicPr>
            <p:cNvPr id="10244" name="Picture 4" descr="Brightness Multipurpose Powerpoint Templates | PPT &amp; Keynote Templates">
              <a:extLst>
                <a:ext uri="{FF2B5EF4-FFF2-40B4-BE49-F238E27FC236}">
                  <a16:creationId xmlns:a16="http://schemas.microsoft.com/office/drawing/2014/main" id="{F09EAB22-1EC1-B5F2-5F53-121BE664C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F481F35-FCED-2F6E-EDBC-4259D5FBD1B6}"/>
                </a:ext>
              </a:extLst>
            </p:cNvPr>
            <p:cNvSpPr/>
            <p:nvPr/>
          </p:nvSpPr>
          <p:spPr>
            <a:xfrm>
              <a:off x="191729" y="117987"/>
              <a:ext cx="1799303" cy="678426"/>
            </a:xfrm>
            <a:prstGeom prst="rect">
              <a:avLst/>
            </a:prstGeom>
            <a:solidFill>
              <a:srgbClr val="FFE8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EA4BA6DB-6A88-D2FC-9520-4E45C3891C63}"/>
                </a:ext>
              </a:extLst>
            </p:cNvPr>
            <p:cNvSpPr/>
            <p:nvPr/>
          </p:nvSpPr>
          <p:spPr>
            <a:xfrm>
              <a:off x="10476271" y="117987"/>
              <a:ext cx="1524000" cy="6489290"/>
            </a:xfrm>
            <a:prstGeom prst="rect">
              <a:avLst/>
            </a:prstGeom>
            <a:solidFill>
              <a:srgbClr val="23DB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A7D06EAC-F25E-FAF8-CBAC-78C6D81F5BDE}"/>
                </a:ext>
              </a:extLst>
            </p:cNvPr>
            <p:cNvSpPr/>
            <p:nvPr/>
          </p:nvSpPr>
          <p:spPr>
            <a:xfrm>
              <a:off x="3583858" y="4547420"/>
              <a:ext cx="4925961" cy="378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95616465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B04B4BD-5444-8F81-10E6-DB07DCC7C43C}"/>
              </a:ext>
            </a:extLst>
          </p:cNvPr>
          <p:cNvGrpSpPr/>
          <p:nvPr/>
        </p:nvGrpSpPr>
        <p:grpSpPr>
          <a:xfrm>
            <a:off x="0" y="4954136"/>
            <a:ext cx="12192000" cy="1909138"/>
            <a:chOff x="0" y="4948862"/>
            <a:chExt cx="12192000" cy="1909138"/>
          </a:xfrm>
        </p:grpSpPr>
        <p:sp>
          <p:nvSpPr>
            <p:cNvPr id="6" name="Freeform: Shape 5">
              <a:extLst>
                <a:ext uri="{FF2B5EF4-FFF2-40B4-BE49-F238E27FC236}">
                  <a16:creationId xmlns:a16="http://schemas.microsoft.com/office/drawing/2014/main" id="{28BE98C6-1E7C-8B66-8076-53CE0E7EA2E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532B5680-0F6F-EB5D-3348-D8465961DBD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15" name="Picture 14" descr="Woman in online meeting">
            <a:extLst>
              <a:ext uri="{FF2B5EF4-FFF2-40B4-BE49-F238E27FC236}">
                <a16:creationId xmlns:a16="http://schemas.microsoft.com/office/drawing/2014/main" id="{D0F9FA90-33E7-4055-A5C3-9CCC85ED0A95}"/>
              </a:ext>
            </a:extLst>
          </p:cNvPr>
          <p:cNvPicPr>
            <a:picLocks noChangeAspect="1"/>
          </p:cNvPicPr>
          <p:nvPr/>
        </p:nvPicPr>
        <p:blipFill rotWithShape="1">
          <a:blip r:embed="rId3">
            <a:extLst>
              <a:ext uri="{28A0092B-C50C-407E-A947-70E740481C1C}">
                <a14:useLocalDpi xmlns:a14="http://schemas.microsoft.com/office/drawing/2010/main" val="0"/>
              </a:ext>
            </a:extLst>
          </a:blip>
          <a:srcRect l="1" t="39410" r="47205"/>
          <a:stretch/>
        </p:blipFill>
        <p:spPr>
          <a:xfrm>
            <a:off x="6096000" y="1382690"/>
            <a:ext cx="6096000" cy="4664117"/>
          </a:xfrm>
          <a:prstGeom prst="rect">
            <a:avLst/>
          </a:prstGeom>
        </p:spPr>
      </p:pic>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t>Introduction</a:t>
            </a:r>
            <a:endParaRPr lang="en-ID" sz="4000" dirty="0"/>
          </a:p>
        </p:txBody>
      </p:sp>
      <p:sp>
        <p:nvSpPr>
          <p:cNvPr id="52" name="Rectangle 51">
            <a:extLst>
              <a:ext uri="{FF2B5EF4-FFF2-40B4-BE49-F238E27FC236}">
                <a16:creationId xmlns:a16="http://schemas.microsoft.com/office/drawing/2014/main" id="{63B101DB-D276-45E3-89AE-7E29F7254EB7}"/>
              </a:ext>
            </a:extLst>
          </p:cNvPr>
          <p:cNvSpPr/>
          <p:nvPr/>
        </p:nvSpPr>
        <p:spPr>
          <a:xfrm>
            <a:off x="6096000" y="1382692"/>
            <a:ext cx="6096000" cy="466411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 Placeholder 2">
            <a:extLst>
              <a:ext uri="{FF2B5EF4-FFF2-40B4-BE49-F238E27FC236}">
                <a16:creationId xmlns:a16="http://schemas.microsoft.com/office/drawing/2014/main" id="{B580C982-B22C-4AF9-A4AC-B5559C15E814}"/>
              </a:ext>
            </a:extLst>
          </p:cNvPr>
          <p:cNvSpPr txBox="1">
            <a:spLocks/>
          </p:cNvSpPr>
          <p:nvPr/>
        </p:nvSpPr>
        <p:spPr>
          <a:xfrm>
            <a:off x="7052975" y="1382692"/>
            <a:ext cx="4182050" cy="465282"/>
          </a:xfrm>
          <a:prstGeom prst="round2SameRect">
            <a:avLst>
              <a:gd name="adj1" fmla="val 0"/>
              <a:gd name="adj2" fmla="val 50000"/>
            </a:avLst>
          </a:prstGeom>
          <a:solidFill>
            <a:srgbClr val="FE9900"/>
          </a:solidFill>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800" b="1" dirty="0">
                <a:solidFill>
                  <a:schemeClr val="bg1"/>
                </a:solidFill>
                <a:latin typeface="Segoe UI" panose="020B0502040204020203" pitchFamily="34" charset="0"/>
                <a:cs typeface="Segoe UI" panose="020B0502040204020203" pitchFamily="34" charset="0"/>
              </a:rPr>
              <a:t>Amazon Avg Unit sold by item type</a:t>
            </a:r>
          </a:p>
        </p:txBody>
      </p:sp>
      <p:sp>
        <p:nvSpPr>
          <p:cNvPr id="43" name="Text Placeholder 2">
            <a:extLst>
              <a:ext uri="{FF2B5EF4-FFF2-40B4-BE49-F238E27FC236}">
                <a16:creationId xmlns:a16="http://schemas.microsoft.com/office/drawing/2014/main" id="{89F22A9F-72C7-4CC7-8371-1105961C8675}"/>
              </a:ext>
            </a:extLst>
          </p:cNvPr>
          <p:cNvSpPr txBox="1">
            <a:spLocks/>
          </p:cNvSpPr>
          <p:nvPr/>
        </p:nvSpPr>
        <p:spPr>
          <a:xfrm>
            <a:off x="667656" y="1323722"/>
            <a:ext cx="5118706" cy="3675982"/>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dirty="0"/>
              <a:t>Amazon.com is an international e-commerce company that offers online retail, computing services, consumer electronics, digital content, and other local services such as daily deals and groceries. Headquartered in the United States, Amazon hit nearly 514 billion U.S. dollars in net sales revenue worldwide in 2022. Most of the company's revenue is </a:t>
            </a:r>
            <a:r>
              <a:rPr lang="en-US" sz="1800" dirty="0">
                <a:hlinkClick r:id="rId4"/>
              </a:rPr>
              <a:t>generated through e-retail sales of different categories of products</a:t>
            </a:r>
            <a:r>
              <a:rPr lang="en-US" sz="1800" dirty="0"/>
              <a:t>, followed by third-party seller revenues, retail and media subscriptions, and </a:t>
            </a:r>
            <a:r>
              <a:rPr lang="en-US" sz="1800" dirty="0">
                <a:hlinkClick r:id="rId5"/>
              </a:rPr>
              <a:t>AWS cloud services</a:t>
            </a:r>
            <a:r>
              <a:rPr lang="en-US" sz="1800" dirty="0"/>
              <a:t>. Due to its global scope and reach, Amazon is considered one of the </a:t>
            </a:r>
            <a:r>
              <a:rPr lang="en-US" sz="1800" dirty="0">
                <a:hlinkClick r:id="rId6"/>
              </a:rPr>
              <a:t>most valuable brands worldwide</a:t>
            </a:r>
            <a:r>
              <a:rPr lang="en-US" sz="1800" dirty="0"/>
              <a:t>.</a:t>
            </a:r>
          </a:p>
          <a:p>
            <a:pPr algn="just">
              <a:lnSpc>
                <a:spcPct val="100000"/>
              </a:lnSpc>
            </a:pPr>
            <a:endParaRPr lang="en-US" sz="1800" dirty="0"/>
          </a:p>
        </p:txBody>
      </p:sp>
      <p:sp>
        <p:nvSpPr>
          <p:cNvPr id="21" name="Oval 20">
            <a:extLst>
              <a:ext uri="{FF2B5EF4-FFF2-40B4-BE49-F238E27FC236}">
                <a16:creationId xmlns:a16="http://schemas.microsoft.com/office/drawing/2014/main" id="{EF855805-FBC8-4A1A-8831-DD8FA1CF8A46}"/>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2" name="Slide Number Placeholder 3">
            <a:extLst>
              <a:ext uri="{FF2B5EF4-FFF2-40B4-BE49-F238E27FC236}">
                <a16:creationId xmlns:a16="http://schemas.microsoft.com/office/drawing/2014/main" id="{9F8744FC-76B7-430F-A20C-31B0FE59D604}"/>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2</a:t>
            </a:fld>
            <a:endParaRPr lang="en-ID" sz="1050" dirty="0">
              <a:solidFill>
                <a:schemeClr val="bg1"/>
              </a:solidFill>
            </a:endParaRPr>
          </a:p>
        </p:txBody>
      </p:sp>
      <p:pic>
        <p:nvPicPr>
          <p:cNvPr id="24" name="Picture 23">
            <a:extLst>
              <a:ext uri="{FF2B5EF4-FFF2-40B4-BE49-F238E27FC236}">
                <a16:creationId xmlns:a16="http://schemas.microsoft.com/office/drawing/2014/main" id="{297C2CC9-090A-4DE7-8925-627DB75DC13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7656" y="5704254"/>
            <a:ext cx="1135570" cy="342553"/>
          </a:xfrm>
          <a:prstGeom prst="rect">
            <a:avLst/>
          </a:prstGeom>
        </p:spPr>
      </p:pic>
      <p:grpSp>
        <p:nvGrpSpPr>
          <p:cNvPr id="4" name="Group 3">
            <a:extLst>
              <a:ext uri="{FF2B5EF4-FFF2-40B4-BE49-F238E27FC236}">
                <a16:creationId xmlns:a16="http://schemas.microsoft.com/office/drawing/2014/main" id="{133AC40A-F9E1-B700-AED7-FC7AE398D4DE}"/>
              </a:ext>
            </a:extLst>
          </p:cNvPr>
          <p:cNvGrpSpPr/>
          <p:nvPr/>
        </p:nvGrpSpPr>
        <p:grpSpPr>
          <a:xfrm>
            <a:off x="6995536" y="2016262"/>
            <a:ext cx="4182050" cy="4381289"/>
            <a:chOff x="3278003" y="833438"/>
            <a:chExt cx="5524500" cy="5213369"/>
          </a:xfrm>
        </p:grpSpPr>
        <p:grpSp>
          <p:nvGrpSpPr>
            <p:cNvPr id="3" name="Group 2">
              <a:extLst>
                <a:ext uri="{FF2B5EF4-FFF2-40B4-BE49-F238E27FC236}">
                  <a16:creationId xmlns:a16="http://schemas.microsoft.com/office/drawing/2014/main" id="{25A1352E-49BD-A111-B17A-58BDBFD6B20E}"/>
                </a:ext>
              </a:extLst>
            </p:cNvPr>
            <p:cNvGrpSpPr/>
            <p:nvPr/>
          </p:nvGrpSpPr>
          <p:grpSpPr>
            <a:xfrm>
              <a:off x="3278003" y="855682"/>
              <a:ext cx="5524500" cy="5191125"/>
              <a:chOff x="3333750" y="855682"/>
              <a:chExt cx="5524500" cy="5191125"/>
            </a:xfrm>
          </p:grpSpPr>
          <p:pic>
            <p:nvPicPr>
              <p:cNvPr id="3074" name="Picture 2">
                <a:extLst>
                  <a:ext uri="{FF2B5EF4-FFF2-40B4-BE49-F238E27FC236}">
                    <a16:creationId xmlns:a16="http://schemas.microsoft.com/office/drawing/2014/main" id="{E5C802C5-3D72-8F93-9FBF-68FD73677FD8}"/>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908" b="89908" l="10000" r="96034">
                            <a14:foregroundMark x1="95000" y1="47523" x2="96034" y2="67339"/>
                            <a14:foregroundMark x1="96034" y1="67339" x2="94483" y2="66972"/>
                            <a14:foregroundMark x1="15172" y1="27890" x2="16207" y2="55596"/>
                            <a14:foregroundMark x1="30345" y1="48440" x2="30345" y2="59266"/>
                            <a14:foregroundMark x1="37931" y1="32477" x2="37931" y2="43670"/>
                            <a14:foregroundMark x1="45172" y1="29358" x2="45690" y2="34862"/>
                            <a14:foregroundMark x1="52241" y1="35963" x2="52586" y2="47890"/>
                            <a14:foregroundMark x1="59310" y1="40183" x2="59310" y2="51193"/>
                            <a14:foregroundMark x1="66724" y1="38165" x2="66724" y2="45321"/>
                            <a14:foregroundMark x1="66379" y1="31743" x2="68103" y2="65688"/>
                            <a14:foregroundMark x1="72931" y1="43303" x2="72931" y2="61468"/>
                            <a14:foregroundMark x1="80862" y1="41101" x2="80862" y2="53211"/>
                            <a14:foregroundMark x1="88966" y1="43119" x2="88966" y2="54312"/>
                          </a14:backgroundRemoval>
                        </a14:imgEffect>
                      </a14:imgLayer>
                    </a14:imgProps>
                  </a:ext>
                  <a:ext uri="{28A0092B-C50C-407E-A947-70E740481C1C}">
                    <a14:useLocalDpi xmlns:a14="http://schemas.microsoft.com/office/drawing/2010/main" val="0"/>
                  </a:ext>
                </a:extLst>
              </a:blip>
              <a:srcRect/>
              <a:stretch>
                <a:fillRect/>
              </a:stretch>
            </p:blipFill>
            <p:spPr bwMode="auto">
              <a:xfrm>
                <a:off x="3333750" y="855682"/>
                <a:ext cx="5524500" cy="51911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B9AC701-D5A4-F18A-7235-7AB10740534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73439"/>
              <a:stretch/>
            </p:blipFill>
            <p:spPr bwMode="auto">
              <a:xfrm>
                <a:off x="3333750" y="4645742"/>
                <a:ext cx="5524500" cy="1378821"/>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grpSp>
        <p:pic>
          <p:nvPicPr>
            <p:cNvPr id="3080" name="Picture 8">
              <a:extLst>
                <a:ext uri="{FF2B5EF4-FFF2-40B4-BE49-F238E27FC236}">
                  <a16:creationId xmlns:a16="http://schemas.microsoft.com/office/drawing/2014/main" id="{FC74F3A6-21FA-8A3B-54C9-AE20A4750B55}"/>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r="86663"/>
            <a:stretch/>
          </p:blipFill>
          <p:spPr bwMode="auto">
            <a:xfrm>
              <a:off x="3278003" y="833438"/>
              <a:ext cx="736805" cy="51911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69949889"/>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D30BE64-B91E-9B38-6ED5-DA137FC68CBA}"/>
              </a:ext>
            </a:extLst>
          </p:cNvPr>
          <p:cNvGrpSpPr/>
          <p:nvPr/>
        </p:nvGrpSpPr>
        <p:grpSpPr>
          <a:xfrm>
            <a:off x="0" y="4954136"/>
            <a:ext cx="12192000" cy="1909138"/>
            <a:chOff x="0" y="4948862"/>
            <a:chExt cx="12192000" cy="1909138"/>
          </a:xfrm>
        </p:grpSpPr>
        <p:sp>
          <p:nvSpPr>
            <p:cNvPr id="14" name="Freeform: Shape 13">
              <a:extLst>
                <a:ext uri="{FF2B5EF4-FFF2-40B4-BE49-F238E27FC236}">
                  <a16:creationId xmlns:a16="http://schemas.microsoft.com/office/drawing/2014/main" id="{3675BC97-8D00-DF23-F190-963000943CC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C992D5D4-5762-CAFD-2B1A-312273F084A7}"/>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FE9900"/>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buClr>
                <a:srgbClr val="000000"/>
              </a:buClr>
              <a:buSzPts val="3600"/>
            </a:pPr>
            <a:r>
              <a:rPr lang="en-US" sz="5400" b="1" dirty="0">
                <a:solidFill>
                  <a:schemeClr val="bg1"/>
                </a:solidFill>
                <a:effectLst>
                  <a:outerShdw blurRad="38100" dist="38100" dir="2700000" algn="tl">
                    <a:srgbClr val="000000">
                      <a:alpha val="43137"/>
                    </a:srgbClr>
                  </a:outerShdw>
                </a:effectLst>
                <a:sym typeface="Fira Sans Medium"/>
              </a:rPr>
              <a:t>Amazon Sales Data Analysis</a:t>
            </a:r>
          </a:p>
        </p:txBody>
      </p:sp>
      <p:graphicFrame>
        <p:nvGraphicFramePr>
          <p:cNvPr id="11" name="Google Shape;419;p21">
            <a:extLst>
              <a:ext uri="{FF2B5EF4-FFF2-40B4-BE49-F238E27FC236}">
                <a16:creationId xmlns:a16="http://schemas.microsoft.com/office/drawing/2014/main" id="{A4AF436D-A035-9344-0F1B-8759DC4E179E}"/>
              </a:ext>
            </a:extLst>
          </p:cNvPr>
          <p:cNvGraphicFramePr/>
          <p:nvPr>
            <p:extLst>
              <p:ext uri="{D42A27DB-BD31-4B8C-83A1-F6EECF244321}">
                <p14:modId xmlns:p14="http://schemas.microsoft.com/office/powerpoint/2010/main" val="2282028787"/>
              </p:ext>
            </p:extLst>
          </p:nvPr>
        </p:nvGraphicFramePr>
        <p:xfrm>
          <a:off x="865758" y="685937"/>
          <a:ext cx="7437800" cy="3001160"/>
        </p:xfrm>
        <a:graphic>
          <a:graphicData uri="http://schemas.openxmlformats.org/drawingml/2006/table">
            <a:tbl>
              <a:tblPr>
                <a:noFill/>
              </a:tblPr>
              <a:tblGrid>
                <a:gridCol w="3077200">
                  <a:extLst>
                    <a:ext uri="{9D8B030D-6E8A-4147-A177-3AD203B41FA5}">
                      <a16:colId xmlns:a16="http://schemas.microsoft.com/office/drawing/2014/main" val="20000"/>
                    </a:ext>
                  </a:extLst>
                </a:gridCol>
                <a:gridCol w="4360600">
                  <a:extLst>
                    <a:ext uri="{9D8B030D-6E8A-4147-A177-3AD203B41FA5}">
                      <a16:colId xmlns:a16="http://schemas.microsoft.com/office/drawing/2014/main" val="20001"/>
                    </a:ext>
                  </a:extLst>
                </a:gridCol>
              </a:tblGrid>
              <a:tr h="90632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Project </a:t>
                      </a:r>
                      <a:r>
                        <a:rPr lang="en-US" sz="2000" b="1" u="none" strike="noStrike" cap="none" dirty="0" err="1">
                          <a:solidFill>
                            <a:schemeClr val="lt1"/>
                          </a:solidFill>
                        </a:rPr>
                        <a:t>Titlec</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a:solidFill>
                            <a:schemeClr val="lt1"/>
                          </a:solidFill>
                        </a:rPr>
                        <a:t>Analyzing Amazon Sales Data</a:t>
                      </a:r>
                      <a:endParaRPr sz="2000"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758951">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Technologies</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Data Science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1"/>
                  </a:ext>
                </a:extLst>
              </a:tr>
              <a:tr h="687029">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Domain</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E-Commerce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2"/>
                  </a:ext>
                </a:extLst>
              </a:tr>
              <a:tr h="64886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a:solidFill>
                            <a:schemeClr val="lt1"/>
                          </a:solidFill>
                        </a:rPr>
                        <a:t>Project Difficulties Level</a:t>
                      </a:r>
                      <a:endParaRPr sz="2000" b="1"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Advanced</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3"/>
                  </a:ext>
                </a:extLst>
              </a:tr>
            </a:tbl>
          </a:graphicData>
        </a:graphic>
      </p:graphicFrame>
      <p:sp>
        <p:nvSpPr>
          <p:cNvPr id="12" name="Google Shape;420;p21">
            <a:extLst>
              <a:ext uri="{FF2B5EF4-FFF2-40B4-BE49-F238E27FC236}">
                <a16:creationId xmlns:a16="http://schemas.microsoft.com/office/drawing/2014/main" id="{36081490-9F6F-ECB9-5629-756AC83CFA17}"/>
              </a:ext>
            </a:extLst>
          </p:cNvPr>
          <p:cNvSpPr txBox="1"/>
          <p:nvPr/>
        </p:nvSpPr>
        <p:spPr>
          <a:xfrm>
            <a:off x="865758" y="4204476"/>
            <a:ext cx="7437900" cy="1723518"/>
          </a:xfrm>
          <a:prstGeom prst="rect">
            <a:avLst/>
          </a:prstGeom>
          <a:solidFill>
            <a:srgbClr val="131921"/>
          </a:solid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lt1"/>
                </a:solidFill>
                <a:latin typeface="Oxygen"/>
                <a:ea typeface="Oxygen"/>
                <a:cs typeface="Oxygen"/>
                <a:sym typeface="Oxygen"/>
              </a:rPr>
              <a:t>Resources</a:t>
            </a:r>
          </a:p>
          <a:p>
            <a:pPr marL="0" marR="0" lvl="0" indent="0" algn="l" rtl="0">
              <a:lnSpc>
                <a:spcPct val="100000"/>
              </a:lnSpc>
              <a:spcBef>
                <a:spcPts val="0"/>
              </a:spcBef>
              <a:spcAft>
                <a:spcPts val="0"/>
              </a:spcAft>
              <a:buClr>
                <a:srgbClr val="000000"/>
              </a:buClr>
              <a:buSzPts val="2000"/>
              <a:buFont typeface="Arial"/>
              <a:buNone/>
            </a:pPr>
            <a:endParaRPr lang="en-US" sz="2000" b="1"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1" dirty="0">
                <a:solidFill>
                  <a:schemeClr val="lt1"/>
                </a:solidFill>
                <a:latin typeface="Oxygen"/>
                <a:ea typeface="Oxygen"/>
                <a:cs typeface="Oxygen"/>
                <a:sym typeface="Oxygen"/>
              </a:rPr>
              <a:t>Name : Amazon Sales data</a:t>
            </a:r>
          </a:p>
          <a:p>
            <a:pPr marL="0" marR="0" lvl="0" indent="0" algn="l" rtl="0">
              <a:lnSpc>
                <a:spcPct val="100000"/>
              </a:lnSpc>
              <a:spcBef>
                <a:spcPts val="0"/>
              </a:spcBef>
              <a:spcAft>
                <a:spcPts val="0"/>
              </a:spcAft>
              <a:buClr>
                <a:srgbClr val="000000"/>
              </a:buClr>
              <a:buSzPts val="2000"/>
              <a:buFont typeface="Arial"/>
              <a:buNone/>
            </a:pPr>
            <a:endParaRPr lang="en-US" sz="2000" b="1" i="0" u="none" strike="noStrike" cap="none"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lt1"/>
                </a:solidFill>
                <a:latin typeface="Oxygen"/>
                <a:ea typeface="Oxygen"/>
                <a:cs typeface="Oxygen"/>
                <a:sym typeface="Oxygen"/>
              </a:rPr>
              <a:t>Dataset : </a:t>
            </a:r>
            <a:r>
              <a:rPr lang="en-US" sz="2000" b="0" i="0" u="sng" strike="noStrike" cap="none" dirty="0">
                <a:solidFill>
                  <a:schemeClr val="lt1"/>
                </a:solidFill>
                <a:latin typeface="Oxygen"/>
                <a:ea typeface="Oxygen"/>
                <a:cs typeface="Oxygen"/>
                <a:sym typeface="Oxygen"/>
                <a:hlinkClick r:id="rId2">
                  <a:extLst>
                    <a:ext uri="{A12FA001-AC4F-418D-AE19-62706E023703}">
                      <ahyp:hlinkClr xmlns:ahyp="http://schemas.microsoft.com/office/drawing/2018/hyperlinkcolor" val="tx"/>
                    </a:ext>
                  </a:extLst>
                </a:hlinkClick>
              </a:rPr>
              <a:t>Download Dataset</a:t>
            </a:r>
            <a:endParaRPr sz="2000" b="0" i="0" u="none" strike="noStrike" cap="none" dirty="0">
              <a:solidFill>
                <a:schemeClr val="lt1"/>
              </a:solidFill>
              <a:latin typeface="Oxygen"/>
              <a:ea typeface="Oxygen"/>
              <a:cs typeface="Oxygen"/>
              <a:sym typeface="Oxygen"/>
            </a:endParaRPr>
          </a:p>
        </p:txBody>
      </p:sp>
    </p:spTree>
    <p:extLst>
      <p:ext uri="{BB962C8B-B14F-4D97-AF65-F5344CB8AC3E}">
        <p14:creationId xmlns:p14="http://schemas.microsoft.com/office/powerpoint/2010/main" val="2932092484"/>
      </p:ext>
    </p:extLst>
  </p:cSld>
  <p:clrMapOvr>
    <a:masterClrMapping/>
  </p:clrMapOvr>
  <mc:AlternateContent xmlns:mc="http://schemas.openxmlformats.org/markup-compatibility/2006" xmlns:p14="http://schemas.microsoft.com/office/powerpoint/2010/main">
    <mc:Choice Requires="p14">
      <p:transition spd="slow" p14:dur="1600">
        <p14:prism dir="d"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F36AE04-C123-9ABD-E3BF-60CCDD93D563}"/>
              </a:ext>
            </a:extLst>
          </p:cNvPr>
          <p:cNvGrpSpPr/>
          <p:nvPr/>
        </p:nvGrpSpPr>
        <p:grpSpPr>
          <a:xfrm>
            <a:off x="0" y="4954136"/>
            <a:ext cx="12192000" cy="1909138"/>
            <a:chOff x="0" y="4948862"/>
            <a:chExt cx="12192000" cy="1909138"/>
          </a:xfrm>
        </p:grpSpPr>
        <p:sp>
          <p:nvSpPr>
            <p:cNvPr id="5" name="Freeform: Shape 4">
              <a:extLst>
                <a:ext uri="{FF2B5EF4-FFF2-40B4-BE49-F238E27FC236}">
                  <a16:creationId xmlns:a16="http://schemas.microsoft.com/office/drawing/2014/main" id="{A98D4E55-FB16-332A-92B0-5EE7CC46B04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8A6D232C-77A5-F322-DB1D-5B4801FE8BD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39" name="Picture 38" descr="Pregnant woman at work">
            <a:extLst>
              <a:ext uri="{FF2B5EF4-FFF2-40B4-BE49-F238E27FC236}">
                <a16:creationId xmlns:a16="http://schemas.microsoft.com/office/drawing/2014/main" id="{9084FE31-309C-4F43-844E-ED1D22AC68DA}"/>
              </a:ext>
            </a:extLst>
          </p:cNvPr>
          <p:cNvPicPr>
            <a:picLocks noChangeAspect="1"/>
          </p:cNvPicPr>
          <p:nvPr/>
        </p:nvPicPr>
        <p:blipFill rotWithShape="1">
          <a:blip r:embed="rId3">
            <a:extLst>
              <a:ext uri="{28A0092B-C50C-407E-A947-70E740481C1C}">
                <a14:useLocalDpi xmlns:a14="http://schemas.microsoft.com/office/drawing/2010/main" val="0"/>
              </a:ext>
            </a:extLst>
          </a:blip>
          <a:srcRect l="4530" t="65027" r="2060" b="10862"/>
          <a:stretch/>
        </p:blipFill>
        <p:spPr>
          <a:xfrm flipH="1">
            <a:off x="647700" y="4335143"/>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4</a:t>
            </a:fld>
            <a:endParaRPr lang="en-ID" sz="1050" dirty="0">
              <a:solidFill>
                <a:schemeClr val="bg1"/>
              </a:solidFill>
            </a:endParaRPr>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Problem Statement</a:t>
            </a:r>
          </a:p>
        </p:txBody>
      </p:sp>
      <p:sp>
        <p:nvSpPr>
          <p:cNvPr id="4" name="Rectangle: Top Corners Rounded 3">
            <a:extLst>
              <a:ext uri="{FF2B5EF4-FFF2-40B4-BE49-F238E27FC236}">
                <a16:creationId xmlns:a16="http://schemas.microsoft.com/office/drawing/2014/main" id="{CCB621BC-8DBE-4421-AEB4-C46EEF9CA956}"/>
              </a:ext>
            </a:extLst>
          </p:cNvPr>
          <p:cNvSpPr/>
          <p:nvPr/>
        </p:nvSpPr>
        <p:spPr>
          <a:xfrm flipH="1">
            <a:off x="667657" y="3481291"/>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 name="Group 103">
            <a:extLst>
              <a:ext uri="{FF2B5EF4-FFF2-40B4-BE49-F238E27FC236}">
                <a16:creationId xmlns:a16="http://schemas.microsoft.com/office/drawing/2014/main" id="{2CF7080E-37E4-4D5E-A47B-96537748E05E}"/>
              </a:ext>
            </a:extLst>
          </p:cNvPr>
          <p:cNvGrpSpPr/>
          <p:nvPr/>
        </p:nvGrpSpPr>
        <p:grpSpPr>
          <a:xfrm>
            <a:off x="816851" y="3665469"/>
            <a:ext cx="691242" cy="674914"/>
            <a:chOff x="3838304" y="3975691"/>
            <a:chExt cx="691242" cy="674914"/>
          </a:xfrm>
        </p:grpSpPr>
        <p:sp>
          <p:nvSpPr>
            <p:cNvPr id="103" name="Rectangle: Rounded Corners 102">
              <a:extLst>
                <a:ext uri="{FF2B5EF4-FFF2-40B4-BE49-F238E27FC236}">
                  <a16:creationId xmlns:a16="http://schemas.microsoft.com/office/drawing/2014/main" id="{9D1728F7-B6CB-488A-924F-0F99802016F9}"/>
                </a:ext>
              </a:extLst>
            </p:cNvPr>
            <p:cNvSpPr/>
            <p:nvPr/>
          </p:nvSpPr>
          <p:spPr>
            <a:xfrm>
              <a:off x="3838304" y="397569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9" name="Group 118">
              <a:extLst>
                <a:ext uri="{FF2B5EF4-FFF2-40B4-BE49-F238E27FC236}">
                  <a16:creationId xmlns:a16="http://schemas.microsoft.com/office/drawing/2014/main" id="{D9946444-D0E0-4D69-8051-D7DFAFFBD739}"/>
                </a:ext>
              </a:extLst>
            </p:cNvPr>
            <p:cNvGrpSpPr/>
            <p:nvPr/>
          </p:nvGrpSpPr>
          <p:grpSpPr>
            <a:xfrm>
              <a:off x="4010888" y="4170273"/>
              <a:ext cx="346075" cy="285750"/>
              <a:chOff x="6937376" y="762001"/>
              <a:chExt cx="346075" cy="285750"/>
            </a:xfrm>
          </p:grpSpPr>
          <p:sp>
            <p:nvSpPr>
              <p:cNvPr id="120" name="Freeform 114">
                <a:extLst>
                  <a:ext uri="{FF2B5EF4-FFF2-40B4-BE49-F238E27FC236}">
                    <a16:creationId xmlns:a16="http://schemas.microsoft.com/office/drawing/2014/main" id="{B27DA4C7-DE03-4176-A6DA-B14279438ED9}"/>
                  </a:ext>
                </a:extLst>
              </p:cNvPr>
              <p:cNvSpPr>
                <a:spLocks/>
              </p:cNvSpPr>
              <p:nvPr/>
            </p:nvSpPr>
            <p:spPr bwMode="auto">
              <a:xfrm>
                <a:off x="6937376" y="762001"/>
                <a:ext cx="346075" cy="285750"/>
              </a:xfrm>
              <a:custGeom>
                <a:avLst/>
                <a:gdLst>
                  <a:gd name="T0" fmla="*/ 218 w 218"/>
                  <a:gd name="T1" fmla="*/ 142 h 180"/>
                  <a:gd name="T2" fmla="*/ 104 w 218"/>
                  <a:gd name="T3" fmla="*/ 142 h 180"/>
                  <a:gd name="T4" fmla="*/ 67 w 218"/>
                  <a:gd name="T5" fmla="*/ 180 h 180"/>
                  <a:gd name="T6" fmla="*/ 67 w 218"/>
                  <a:gd name="T7" fmla="*/ 142 h 180"/>
                  <a:gd name="T8" fmla="*/ 0 w 218"/>
                  <a:gd name="T9" fmla="*/ 142 h 180"/>
                  <a:gd name="T10" fmla="*/ 0 w 218"/>
                  <a:gd name="T11" fmla="*/ 0 h 180"/>
                  <a:gd name="T12" fmla="*/ 218 w 218"/>
                  <a:gd name="T13" fmla="*/ 0 h 180"/>
                  <a:gd name="T14" fmla="*/ 218 w 218"/>
                  <a:gd name="T15" fmla="*/ 142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180">
                    <a:moveTo>
                      <a:pt x="218" y="142"/>
                    </a:moveTo>
                    <a:lnTo>
                      <a:pt x="104" y="142"/>
                    </a:lnTo>
                    <a:lnTo>
                      <a:pt x="67" y="180"/>
                    </a:lnTo>
                    <a:lnTo>
                      <a:pt x="67" y="142"/>
                    </a:lnTo>
                    <a:lnTo>
                      <a:pt x="0" y="142"/>
                    </a:lnTo>
                    <a:lnTo>
                      <a:pt x="0" y="0"/>
                    </a:lnTo>
                    <a:lnTo>
                      <a:pt x="218" y="0"/>
                    </a:lnTo>
                    <a:lnTo>
                      <a:pt x="218" y="142"/>
                    </a:lnTo>
                    <a:close/>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dirty="0"/>
              </a:p>
            </p:txBody>
          </p:sp>
          <p:sp>
            <p:nvSpPr>
              <p:cNvPr id="121" name="Freeform 115">
                <a:extLst>
                  <a:ext uri="{FF2B5EF4-FFF2-40B4-BE49-F238E27FC236}">
                    <a16:creationId xmlns:a16="http://schemas.microsoft.com/office/drawing/2014/main" id="{721995E6-C913-4963-93C0-7CD04955604D}"/>
                  </a:ext>
                </a:extLst>
              </p:cNvPr>
              <p:cNvSpPr>
                <a:spLocks/>
              </p:cNvSpPr>
              <p:nvPr/>
            </p:nvSpPr>
            <p:spPr bwMode="auto">
              <a:xfrm>
                <a:off x="7088189" y="852488"/>
                <a:ext cx="30163" cy="90488"/>
              </a:xfrm>
              <a:custGeom>
                <a:avLst/>
                <a:gdLst>
                  <a:gd name="T0" fmla="*/ 19 w 19"/>
                  <a:gd name="T1" fmla="*/ 57 h 57"/>
                  <a:gd name="T2" fmla="*/ 19 w 19"/>
                  <a:gd name="T3" fmla="*/ 0 h 57"/>
                  <a:gd name="T4" fmla="*/ 0 w 19"/>
                  <a:gd name="T5" fmla="*/ 0 h 57"/>
                </a:gdLst>
                <a:ahLst/>
                <a:cxnLst>
                  <a:cxn ang="0">
                    <a:pos x="T0" y="T1"/>
                  </a:cxn>
                  <a:cxn ang="0">
                    <a:pos x="T2" y="T3"/>
                  </a:cxn>
                  <a:cxn ang="0">
                    <a:pos x="T4" y="T5"/>
                  </a:cxn>
                </a:cxnLst>
                <a:rect l="0" t="0" r="r" b="b"/>
                <a:pathLst>
                  <a:path w="19" h="57">
                    <a:moveTo>
                      <a:pt x="19" y="57"/>
                    </a:moveTo>
                    <a:lnTo>
                      <a:pt x="19" y="0"/>
                    </a:lnTo>
                    <a:lnTo>
                      <a:pt x="0" y="0"/>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2" name="Line 116">
                <a:extLst>
                  <a:ext uri="{FF2B5EF4-FFF2-40B4-BE49-F238E27FC236}">
                    <a16:creationId xmlns:a16="http://schemas.microsoft.com/office/drawing/2014/main" id="{4857C87F-E634-4804-BA26-2BCBB99ADE7C}"/>
                  </a:ext>
                </a:extLst>
              </p:cNvPr>
              <p:cNvSpPr>
                <a:spLocks noChangeShapeType="1"/>
              </p:cNvSpPr>
              <p:nvPr/>
            </p:nvSpPr>
            <p:spPr bwMode="auto">
              <a:xfrm>
                <a:off x="7088189" y="942976"/>
                <a:ext cx="60325" cy="0"/>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3" name="Freeform 117">
                <a:extLst>
                  <a:ext uri="{FF2B5EF4-FFF2-40B4-BE49-F238E27FC236}">
                    <a16:creationId xmlns:a16="http://schemas.microsoft.com/office/drawing/2014/main" id="{5F0D5CBF-48A7-4DD1-83C6-8D278AC260A8}"/>
                  </a:ext>
                </a:extLst>
              </p:cNvPr>
              <p:cNvSpPr>
                <a:spLocks/>
              </p:cNvSpPr>
              <p:nvPr/>
            </p:nvSpPr>
            <p:spPr bwMode="auto">
              <a:xfrm>
                <a:off x="7102476" y="806451"/>
                <a:ext cx="15875" cy="15875"/>
              </a:xfrm>
              <a:custGeom>
                <a:avLst/>
                <a:gdLst>
                  <a:gd name="T0" fmla="*/ 4 w 4"/>
                  <a:gd name="T1" fmla="*/ 2 h 4"/>
                  <a:gd name="T2" fmla="*/ 2 w 4"/>
                  <a:gd name="T3" fmla="*/ 4 h 4"/>
                  <a:gd name="T4" fmla="*/ 2 w 4"/>
                  <a:gd name="T5" fmla="*/ 4 h 4"/>
                  <a:gd name="T6" fmla="*/ 0 w 4"/>
                  <a:gd name="T7" fmla="*/ 2 h 4"/>
                  <a:gd name="T8" fmla="*/ 0 w 4"/>
                  <a:gd name="T9" fmla="*/ 2 h 4"/>
                  <a:gd name="T10" fmla="*/ 2 w 4"/>
                  <a:gd name="T11" fmla="*/ 0 h 4"/>
                  <a:gd name="T12" fmla="*/ 2 w 4"/>
                  <a:gd name="T13" fmla="*/ 0 h 4"/>
                  <a:gd name="T14" fmla="*/ 4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2"/>
                    </a:moveTo>
                    <a:cubicBezTo>
                      <a:pt x="4" y="3"/>
                      <a:pt x="3" y="4"/>
                      <a:pt x="2" y="4"/>
                    </a:cubicBezTo>
                    <a:cubicBezTo>
                      <a:pt x="2" y="4"/>
                      <a:pt x="2" y="4"/>
                      <a:pt x="2" y="4"/>
                    </a:cubicBezTo>
                    <a:cubicBezTo>
                      <a:pt x="1" y="4"/>
                      <a:pt x="0" y="3"/>
                      <a:pt x="0" y="2"/>
                    </a:cubicBezTo>
                    <a:cubicBezTo>
                      <a:pt x="0" y="2"/>
                      <a:pt x="0" y="2"/>
                      <a:pt x="0" y="2"/>
                    </a:cubicBezTo>
                    <a:cubicBezTo>
                      <a:pt x="0" y="1"/>
                      <a:pt x="1" y="0"/>
                      <a:pt x="2" y="0"/>
                    </a:cubicBezTo>
                    <a:cubicBezTo>
                      <a:pt x="2" y="0"/>
                      <a:pt x="2" y="0"/>
                      <a:pt x="2" y="0"/>
                    </a:cubicBezTo>
                    <a:cubicBezTo>
                      <a:pt x="3" y="0"/>
                      <a:pt x="4" y="1"/>
                      <a:pt x="4" y="2"/>
                    </a:cubicBezTo>
                    <a:close/>
                  </a:path>
                </a:pathLst>
              </a:custGeom>
              <a:noFill/>
              <a:ln w="14288"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647699" y="2596255"/>
            <a:ext cx="10079681" cy="737794"/>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800" b="1" i="0" dirty="0">
                <a:solidFill>
                  <a:srgbClr val="222222"/>
                </a:solidFill>
                <a:effectLst/>
                <a:latin typeface="ArialMT"/>
              </a:rPr>
              <a:t>KPIs</a:t>
            </a:r>
            <a:r>
              <a:rPr lang="en-IN" sz="1800" b="0" i="0" dirty="0">
                <a:solidFill>
                  <a:srgbClr val="222222"/>
                </a:solidFill>
                <a:effectLst/>
                <a:latin typeface="ArialMT"/>
              </a:rPr>
              <a:t>:  ETL: Extract-Transform-Load</a:t>
            </a:r>
            <a:r>
              <a:rPr lang="en-IN" sz="3600" dirty="0"/>
              <a:t> </a:t>
            </a:r>
            <a:br>
              <a:rPr lang="en-IN" sz="3600" dirty="0"/>
            </a:br>
            <a:endParaRPr lang="en-US" sz="2000" dirty="0">
              <a:solidFill>
                <a:schemeClr val="bg1"/>
              </a:solidFill>
              <a:latin typeface="Segoe UI" panose="020B0502040204020203" pitchFamily="34" charset="0"/>
              <a:cs typeface="Segoe UI" panose="020B0502040204020203" pitchFamily="34" charset="0"/>
            </a:endParaRPr>
          </a:p>
        </p:txBody>
      </p:sp>
      <p:sp>
        <p:nvSpPr>
          <p:cNvPr id="128" name="Rectangle: Rounded Corners 127">
            <a:extLst>
              <a:ext uri="{FF2B5EF4-FFF2-40B4-BE49-F238E27FC236}">
                <a16:creationId xmlns:a16="http://schemas.microsoft.com/office/drawing/2014/main"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Freeform: Shape 32">
            <a:extLst>
              <a:ext uri="{FF2B5EF4-FFF2-40B4-BE49-F238E27FC236}">
                <a16:creationId xmlns:a16="http://schemas.microsoft.com/office/drawing/2014/main" id="{0347BE60-3434-4E7E-9DD1-60DCE6C930EE}"/>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73840" y="1100788"/>
            <a:ext cx="9837057" cy="1211393"/>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100000"/>
              </a:lnSpc>
              <a:spcBef>
                <a:spcPts val="0"/>
              </a:spcBef>
              <a:spcAft>
                <a:spcPts val="0"/>
              </a:spcAft>
              <a:buClr>
                <a:srgbClr val="000000"/>
              </a:buClr>
              <a:buSzPts val="1800"/>
              <a:buFont typeface="Arial"/>
              <a:buNone/>
            </a:pPr>
            <a:r>
              <a:rPr lang="en-US" sz="2000" dirty="0">
                <a:solidFill>
                  <a:srgbClr val="232F3E"/>
                </a:solidFill>
                <a:latin typeface="Segoe UI" panose="020B0502040204020203" pitchFamily="34" charset="0"/>
                <a:cs typeface="Segoe UI" panose="020B0502040204020203" pitchFamily="34" charset="0"/>
                <a:sym typeface="Lexend"/>
              </a:rPr>
              <a:t>Sales management has gained importance to meet increasing competition and the need for improved methods of distribution to reduce cost and to increase profits. Sales management today is the most important function in a commercial and business enterprise.</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809570" y="1218735"/>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sp>
        <p:nvSpPr>
          <p:cNvPr id="2" name="TextBox 1">
            <a:extLst>
              <a:ext uri="{FF2B5EF4-FFF2-40B4-BE49-F238E27FC236}">
                <a16:creationId xmlns:a16="http://schemas.microsoft.com/office/drawing/2014/main" id="{866C859B-D77F-98D6-30EE-1A2BC80648B4}"/>
              </a:ext>
            </a:extLst>
          </p:cNvPr>
          <p:cNvSpPr txBox="1"/>
          <p:nvPr/>
        </p:nvSpPr>
        <p:spPr>
          <a:xfrm>
            <a:off x="2079522" y="3805084"/>
            <a:ext cx="8647858" cy="1938992"/>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2400" b="1" i="0" u="none" strike="noStrike" cap="none" dirty="0">
                <a:solidFill>
                  <a:schemeClr val="bg1"/>
                </a:solidFill>
                <a:latin typeface="Oxygen"/>
                <a:ea typeface="Oxygen"/>
                <a:cs typeface="Oxygen"/>
                <a:sym typeface="Oxygen"/>
              </a:rPr>
              <a:t>To Do </a:t>
            </a:r>
          </a:p>
          <a:p>
            <a:pPr marR="0" lvl="0" algn="l" rtl="0">
              <a:lnSpc>
                <a:spcPct val="100000"/>
              </a:lnSpc>
              <a:spcBef>
                <a:spcPts val="0"/>
              </a:spcBef>
              <a:spcAft>
                <a:spcPts val="0"/>
              </a:spcAft>
              <a:buClr>
                <a:schemeClr val="bg1"/>
              </a:buClr>
              <a:buSzPts val="2400"/>
            </a:pPr>
            <a:endParaRPr lang="en-US" sz="2400" b="1" i="0" u="none" strike="noStrike" cap="none" dirty="0">
              <a:solidFill>
                <a:schemeClr val="bg1"/>
              </a:solidFill>
              <a:latin typeface="Oxygen"/>
              <a:ea typeface="Oxygen"/>
              <a:cs typeface="Oxygen"/>
              <a:sym typeface="Oxygen"/>
            </a:endParaRP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sym typeface="Oxygen"/>
              </a:rPr>
              <a:t>ETL: Extract: </a:t>
            </a:r>
            <a:r>
              <a:rPr lang="en-US" dirty="0">
                <a:solidFill>
                  <a:schemeClr val="bg1"/>
                </a:solidFill>
                <a:latin typeface="Lexend"/>
                <a:sym typeface="Lexend"/>
              </a:rPr>
              <a:t>Transform-Load </a:t>
            </a:r>
            <a:r>
              <a:rPr lang="en-US" sz="1800" b="0" i="0" u="none" strike="noStrike" cap="none" dirty="0">
                <a:solidFill>
                  <a:schemeClr val="bg1"/>
                </a:solidFill>
                <a:latin typeface="Lexend"/>
                <a:ea typeface="Lexend"/>
                <a:cs typeface="Lexend"/>
                <a:sym typeface="Lexend"/>
              </a:rPr>
              <a:t>some Amazon dataset</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F</a:t>
            </a:r>
            <a:r>
              <a:rPr lang="en-US" sz="1800" b="0" i="0" u="none" strike="noStrike" cap="none" dirty="0">
                <a:solidFill>
                  <a:schemeClr val="bg1"/>
                </a:solidFill>
                <a:latin typeface="Lexend"/>
                <a:ea typeface="Lexend"/>
                <a:cs typeface="Lexend"/>
                <a:sym typeface="Lexend"/>
              </a:rPr>
              <a:t>ind Sales-trend -&gt; month-wise, year-wise, </a:t>
            </a:r>
            <a:r>
              <a:rPr lang="en-US" sz="1800" b="0" i="0" u="none" strike="noStrike" cap="none" dirty="0" err="1">
                <a:solidFill>
                  <a:schemeClr val="bg1"/>
                </a:solidFill>
                <a:latin typeface="Lexend"/>
                <a:ea typeface="Lexend"/>
                <a:cs typeface="Lexend"/>
                <a:sym typeface="Lexend"/>
              </a:rPr>
              <a:t>yearly_month</a:t>
            </a:r>
            <a:r>
              <a:rPr lang="en-US" sz="1800" b="0" i="0" u="none" strike="noStrike" cap="none" dirty="0">
                <a:solidFill>
                  <a:schemeClr val="bg1"/>
                </a:solidFill>
                <a:latin typeface="Lexend"/>
                <a:ea typeface="Lexend"/>
                <a:cs typeface="Lexend"/>
                <a:sym typeface="Lexend"/>
              </a:rPr>
              <a:t>-wise</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sz="1800" b="0" i="0" u="none" strike="noStrike" cap="none" dirty="0">
                <a:solidFill>
                  <a:schemeClr val="bg1"/>
                </a:solidFill>
                <a:latin typeface="Lexend"/>
                <a:ea typeface="Lexend"/>
                <a:cs typeface="Lexend"/>
                <a:sym typeface="Lexend"/>
              </a:rPr>
              <a:t>Find key metrics and factors</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S</a:t>
            </a:r>
            <a:r>
              <a:rPr lang="en-US" sz="1800" b="0" i="0" u="none" strike="noStrike" cap="none" dirty="0">
                <a:solidFill>
                  <a:schemeClr val="bg1"/>
                </a:solidFill>
                <a:latin typeface="Lexend"/>
                <a:ea typeface="Lexend"/>
                <a:cs typeface="Lexend"/>
                <a:sym typeface="Lexend"/>
              </a:rPr>
              <a:t>how the meaningful relationships between attributes. </a:t>
            </a:r>
            <a:endParaRPr lang="en-IN" dirty="0">
              <a:solidFill>
                <a:schemeClr val="bg1"/>
              </a:solidFill>
            </a:endParaRPr>
          </a:p>
        </p:txBody>
      </p:sp>
    </p:spTree>
    <p:extLst>
      <p:ext uri="{BB962C8B-B14F-4D97-AF65-F5344CB8AC3E}">
        <p14:creationId xmlns:p14="http://schemas.microsoft.com/office/powerpoint/2010/main" val="320841093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a:extLst>
              <a:ext uri="{FF2B5EF4-FFF2-40B4-BE49-F238E27FC236}">
                <a16:creationId xmlns:a16="http://schemas.microsoft.com/office/drawing/2014/main" id="{FF60FCF8-54C5-4679-8FF5-820B26D14095}"/>
              </a:ext>
            </a:extLst>
          </p:cNvPr>
          <p:cNvPicPr>
            <a:picLocks noChangeAspect="1"/>
          </p:cNvPicPr>
          <p:nvPr/>
        </p:nvPicPr>
        <p:blipFill rotWithShape="1">
          <a:blip r:embed="rId3">
            <a:extLst>
              <a:ext uri="{28A0092B-C50C-407E-A947-70E740481C1C}">
                <a14:useLocalDpi xmlns:a14="http://schemas.microsoft.com/office/drawing/2010/main" val="0"/>
              </a:ext>
            </a:extLst>
          </a:blip>
          <a:srcRect l="679" t="70751" r="2934" b="3084"/>
          <a:stretch/>
        </p:blipFill>
        <p:spPr>
          <a:xfrm>
            <a:off x="0" y="315096"/>
            <a:ext cx="12192000" cy="1479754"/>
          </a:xfrm>
          <a:prstGeom prst="rect">
            <a:avLst/>
          </a:prstGeom>
        </p:spPr>
      </p:pic>
      <p:sp>
        <p:nvSpPr>
          <p:cNvPr id="31" name="Rectangle 30">
            <a:extLst>
              <a:ext uri="{FF2B5EF4-FFF2-40B4-BE49-F238E27FC236}">
                <a16:creationId xmlns:a16="http://schemas.microsoft.com/office/drawing/2014/main" id="{E0882295-2DAA-4FE9-A064-3FCDBBB18B20}"/>
              </a:ext>
            </a:extLst>
          </p:cNvPr>
          <p:cNvSpPr/>
          <p:nvPr/>
        </p:nvSpPr>
        <p:spPr>
          <a:xfrm>
            <a:off x="0" y="315096"/>
            <a:ext cx="12192000" cy="1479754"/>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570734"/>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a:t>
            </a:r>
            <a:endParaRPr lang="en-ID" sz="4000" dirty="0">
              <a:solidFill>
                <a:schemeClr val="bg1"/>
              </a:solidFill>
            </a:endParaRPr>
          </a:p>
        </p:txBody>
      </p:sp>
      <p:cxnSp>
        <p:nvCxnSpPr>
          <p:cNvPr id="11" name="Google Shape;452;g2055ea7865e_1_13">
            <a:extLst>
              <a:ext uri="{FF2B5EF4-FFF2-40B4-BE49-F238E27FC236}">
                <a16:creationId xmlns:a16="http://schemas.microsoft.com/office/drawing/2014/main" id="{C093519B-E2C5-7D8C-2874-16F3D4834B4F}"/>
              </a:ext>
            </a:extLst>
          </p:cNvPr>
          <p:cNvCxnSpPr/>
          <p:nvPr/>
        </p:nvCxnSpPr>
        <p:spPr>
          <a:xfrm>
            <a:off x="6181694" y="2345331"/>
            <a:ext cx="1540500" cy="16500"/>
          </a:xfrm>
          <a:prstGeom prst="straightConnector1">
            <a:avLst/>
          </a:prstGeom>
          <a:noFill/>
          <a:ln w="76200" cap="flat" cmpd="sng">
            <a:solidFill>
              <a:srgbClr val="131921"/>
            </a:solidFill>
            <a:prstDash val="solid"/>
            <a:round/>
            <a:headEnd type="none" w="sm" len="sm"/>
            <a:tailEnd type="triangle" w="med" len="med"/>
          </a:ln>
        </p:spPr>
      </p:cxnSp>
      <p:grpSp>
        <p:nvGrpSpPr>
          <p:cNvPr id="17" name="Group 16">
            <a:extLst>
              <a:ext uri="{FF2B5EF4-FFF2-40B4-BE49-F238E27FC236}">
                <a16:creationId xmlns:a16="http://schemas.microsoft.com/office/drawing/2014/main" id="{38CB8796-9C34-5608-ABCB-4CB0DD41656D}"/>
              </a:ext>
            </a:extLst>
          </p:cNvPr>
          <p:cNvGrpSpPr/>
          <p:nvPr/>
        </p:nvGrpSpPr>
        <p:grpSpPr>
          <a:xfrm>
            <a:off x="1158463" y="2050488"/>
            <a:ext cx="9528316" cy="4266721"/>
            <a:chOff x="1061025" y="1685250"/>
            <a:chExt cx="9686175" cy="5124733"/>
          </a:xfrm>
          <a:effectLst>
            <a:outerShdw blurRad="63500" sx="102000" sy="102000" algn="ctr" rotWithShape="0">
              <a:prstClr val="black">
                <a:alpha val="40000"/>
              </a:prstClr>
            </a:outerShdw>
          </a:effectLst>
        </p:grpSpPr>
        <p:sp>
          <p:nvSpPr>
            <p:cNvPr id="2" name="Google Shape;445;g2055ea7865e_1_13">
              <a:extLst>
                <a:ext uri="{FF2B5EF4-FFF2-40B4-BE49-F238E27FC236}">
                  <a16:creationId xmlns:a16="http://schemas.microsoft.com/office/drawing/2014/main" id="{0C008680-B125-CCB7-E2D9-CB5E071E0DFE}"/>
                </a:ext>
              </a:extLst>
            </p:cNvPr>
            <p:cNvSpPr txBox="1"/>
            <p:nvPr/>
          </p:nvSpPr>
          <p:spPr>
            <a:xfrm>
              <a:off x="3404075" y="1862238"/>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dirty="0">
                  <a:solidFill>
                    <a:schemeClr val="lt1"/>
                  </a:solidFill>
                  <a:latin typeface="Oxygen"/>
                  <a:ea typeface="Oxygen"/>
                  <a:cs typeface="Oxygen"/>
                  <a:sym typeface="Oxygen"/>
                </a:rPr>
                <a:t>Real World</a:t>
              </a:r>
              <a:endParaRPr sz="2300" b="0" i="0" u="none" strike="noStrike" cap="none" dirty="0">
                <a:solidFill>
                  <a:schemeClr val="lt1"/>
                </a:solidFill>
                <a:latin typeface="Oxygen"/>
                <a:ea typeface="Oxygen"/>
                <a:cs typeface="Oxygen"/>
                <a:sym typeface="Oxygen"/>
              </a:endParaRPr>
            </a:p>
          </p:txBody>
        </p:sp>
        <p:sp>
          <p:nvSpPr>
            <p:cNvPr id="4" name="Google Shape;446;g2055ea7865e_1_13">
              <a:extLst>
                <a:ext uri="{FF2B5EF4-FFF2-40B4-BE49-F238E27FC236}">
                  <a16:creationId xmlns:a16="http://schemas.microsoft.com/office/drawing/2014/main" id="{B15AA8FF-1E55-3476-AF3D-3C9A0984A0F4}"/>
                </a:ext>
              </a:extLst>
            </p:cNvPr>
            <p:cNvSpPr txBox="1"/>
            <p:nvPr/>
          </p:nvSpPr>
          <p:spPr>
            <a:xfrm>
              <a:off x="7733500" y="16852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Data Pre-processing</a:t>
              </a:r>
              <a:endParaRPr sz="2000" b="0" i="0" u="none" strike="noStrike" cap="none" dirty="0">
                <a:solidFill>
                  <a:schemeClr val="lt1"/>
                </a:solidFill>
                <a:latin typeface="Oxygen"/>
                <a:ea typeface="Oxygen"/>
                <a:cs typeface="Oxygen"/>
                <a:sym typeface="Oxygen"/>
              </a:endParaRPr>
            </a:p>
          </p:txBody>
        </p:sp>
        <p:sp>
          <p:nvSpPr>
            <p:cNvPr id="5" name="Google Shape;447;g2055ea7865e_1_13">
              <a:extLst>
                <a:ext uri="{FF2B5EF4-FFF2-40B4-BE49-F238E27FC236}">
                  <a16:creationId xmlns:a16="http://schemas.microsoft.com/office/drawing/2014/main" id="{FA5C088C-0D7A-E675-43F4-F0D139D28A81}"/>
                </a:ext>
              </a:extLst>
            </p:cNvPr>
            <p:cNvSpPr txBox="1"/>
            <p:nvPr/>
          </p:nvSpPr>
          <p:spPr>
            <a:xfrm>
              <a:off x="8030400" y="3373325"/>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a:solidFill>
                    <a:schemeClr val="lt1"/>
                  </a:solidFill>
                  <a:latin typeface="Oxygen"/>
                  <a:ea typeface="Oxygen"/>
                  <a:cs typeface="Oxygen"/>
                  <a:sym typeface="Oxygen"/>
                </a:rPr>
                <a:t>Data Cleaning</a:t>
              </a:r>
              <a:endParaRPr sz="2300" b="0" i="0" u="none" strike="noStrike" cap="none">
                <a:solidFill>
                  <a:schemeClr val="lt1"/>
                </a:solidFill>
                <a:latin typeface="Oxygen"/>
                <a:ea typeface="Oxygen"/>
                <a:cs typeface="Oxygen"/>
                <a:sym typeface="Oxygen"/>
              </a:endParaRPr>
            </a:p>
          </p:txBody>
        </p:sp>
        <p:sp>
          <p:nvSpPr>
            <p:cNvPr id="6" name="Google Shape;448;g2055ea7865e_1_13">
              <a:extLst>
                <a:ext uri="{FF2B5EF4-FFF2-40B4-BE49-F238E27FC236}">
                  <a16:creationId xmlns:a16="http://schemas.microsoft.com/office/drawing/2014/main" id="{96AC7552-67A9-8912-1E01-713BFAA694A6}"/>
                </a:ext>
              </a:extLst>
            </p:cNvPr>
            <p:cNvSpPr txBox="1"/>
            <p:nvPr/>
          </p:nvSpPr>
          <p:spPr>
            <a:xfrm>
              <a:off x="7918575" y="4805697"/>
              <a:ext cx="2716800" cy="961102"/>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Exploratory Data Analysis(EDA)</a:t>
              </a:r>
              <a:endParaRPr sz="2000" b="0" i="0" u="none" strike="noStrike" cap="none" dirty="0">
                <a:solidFill>
                  <a:schemeClr val="lt1"/>
                </a:solidFill>
                <a:latin typeface="Oxygen"/>
                <a:ea typeface="Oxygen"/>
                <a:cs typeface="Oxygen"/>
                <a:sym typeface="Oxygen"/>
              </a:endParaRPr>
            </a:p>
          </p:txBody>
        </p:sp>
        <p:sp>
          <p:nvSpPr>
            <p:cNvPr id="7" name="Google Shape;449;g2055ea7865e_1_13">
              <a:extLst>
                <a:ext uri="{FF2B5EF4-FFF2-40B4-BE49-F238E27FC236}">
                  <a16:creationId xmlns:a16="http://schemas.microsoft.com/office/drawing/2014/main" id="{5D2263FD-5E07-A3CA-A992-792CBDE3117B}"/>
                </a:ext>
              </a:extLst>
            </p:cNvPr>
            <p:cNvSpPr txBox="1"/>
            <p:nvPr/>
          </p:nvSpPr>
          <p:spPr>
            <a:xfrm>
              <a:off x="4294525" y="62185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Reporting</a:t>
              </a:r>
              <a:endParaRPr sz="2000" b="0" i="0" u="none" strike="noStrike" cap="none" dirty="0">
                <a:solidFill>
                  <a:schemeClr val="lt1"/>
                </a:solidFill>
                <a:latin typeface="Oxygen"/>
                <a:ea typeface="Oxygen"/>
                <a:cs typeface="Oxygen"/>
                <a:sym typeface="Oxygen"/>
              </a:endParaRPr>
            </a:p>
          </p:txBody>
        </p:sp>
        <p:sp>
          <p:nvSpPr>
            <p:cNvPr id="9" name="Google Shape;450;g2055ea7865e_1_13">
              <a:extLst>
                <a:ext uri="{FF2B5EF4-FFF2-40B4-BE49-F238E27FC236}">
                  <a16:creationId xmlns:a16="http://schemas.microsoft.com/office/drawing/2014/main" id="{376BF828-84D4-AEA3-4BEF-F22FEB625A78}"/>
                </a:ext>
              </a:extLst>
            </p:cNvPr>
            <p:cNvSpPr txBox="1"/>
            <p:nvPr/>
          </p:nvSpPr>
          <p:spPr>
            <a:xfrm>
              <a:off x="1061025" y="4805699"/>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Deployment</a:t>
              </a:r>
              <a:endParaRPr sz="2000" b="0" i="0" u="none" strike="noStrike" cap="none" dirty="0">
                <a:solidFill>
                  <a:schemeClr val="lt1"/>
                </a:solidFill>
                <a:latin typeface="Oxygen"/>
                <a:ea typeface="Oxygen"/>
                <a:cs typeface="Oxygen"/>
                <a:sym typeface="Oxygen"/>
              </a:endParaRPr>
            </a:p>
          </p:txBody>
        </p:sp>
        <p:sp>
          <p:nvSpPr>
            <p:cNvPr id="10" name="Google Shape;451;g2055ea7865e_1_13">
              <a:extLst>
                <a:ext uri="{FF2B5EF4-FFF2-40B4-BE49-F238E27FC236}">
                  <a16:creationId xmlns:a16="http://schemas.microsoft.com/office/drawing/2014/main" id="{F68484A7-1989-04E2-6F68-6A3F797C9126}"/>
                </a:ext>
              </a:extLst>
            </p:cNvPr>
            <p:cNvSpPr txBox="1"/>
            <p:nvPr/>
          </p:nvSpPr>
          <p:spPr>
            <a:xfrm>
              <a:off x="4413800" y="498270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Building</a:t>
              </a:r>
              <a:endParaRPr sz="2000" b="0" i="0" u="none" strike="noStrike" cap="none" dirty="0">
                <a:solidFill>
                  <a:schemeClr val="lt1"/>
                </a:solidFill>
                <a:latin typeface="Oxygen"/>
                <a:ea typeface="Oxygen"/>
                <a:cs typeface="Oxygen"/>
                <a:sym typeface="Oxygen"/>
              </a:endParaRPr>
            </a:p>
          </p:txBody>
        </p:sp>
        <p:cxnSp>
          <p:nvCxnSpPr>
            <p:cNvPr id="12" name="Google Shape;453;g2055ea7865e_1_13">
              <a:extLst>
                <a:ext uri="{FF2B5EF4-FFF2-40B4-BE49-F238E27FC236}">
                  <a16:creationId xmlns:a16="http://schemas.microsoft.com/office/drawing/2014/main" id="{BF9708EF-73F2-940B-C3A3-3513732E54B0}"/>
                </a:ext>
              </a:extLst>
            </p:cNvPr>
            <p:cNvCxnSpPr/>
            <p:nvPr/>
          </p:nvCxnSpPr>
          <p:spPr>
            <a:xfrm rot="10800000">
              <a:off x="7151838" y="525210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3" name="Google Shape;454;g2055ea7865e_1_13">
              <a:extLst>
                <a:ext uri="{FF2B5EF4-FFF2-40B4-BE49-F238E27FC236}">
                  <a16:creationId xmlns:a16="http://schemas.microsoft.com/office/drawing/2014/main" id="{5D66FDAC-EF5D-B614-A755-104E1E337083}"/>
                </a:ext>
              </a:extLst>
            </p:cNvPr>
            <p:cNvCxnSpPr/>
            <p:nvPr/>
          </p:nvCxnSpPr>
          <p:spPr>
            <a:xfrm rot="10800000">
              <a:off x="3668288" y="525275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4" name="Google Shape;455;g2055ea7865e_1_13">
              <a:extLst>
                <a:ext uri="{FF2B5EF4-FFF2-40B4-BE49-F238E27FC236}">
                  <a16:creationId xmlns:a16="http://schemas.microsoft.com/office/drawing/2014/main" id="{1D7969E0-1211-EA2A-824F-7FD7AE75AC2F}"/>
                </a:ext>
              </a:extLst>
            </p:cNvPr>
            <p:cNvCxnSpPr>
              <a:stCxn id="6" idx="2"/>
              <a:endCxn id="7" idx="3"/>
            </p:cNvCxnSpPr>
            <p:nvPr/>
          </p:nvCxnSpPr>
          <p:spPr>
            <a:xfrm rot="5400000">
              <a:off x="7770417" y="5007708"/>
              <a:ext cx="747467" cy="2265650"/>
            </a:xfrm>
            <a:prstGeom prst="curvedConnector2">
              <a:avLst/>
            </a:prstGeom>
            <a:noFill/>
            <a:ln w="76200" cap="flat" cmpd="sng">
              <a:solidFill>
                <a:srgbClr val="131921"/>
              </a:solidFill>
              <a:prstDash val="solid"/>
              <a:round/>
              <a:headEnd type="none" w="sm" len="sm"/>
              <a:tailEnd type="none" w="sm" len="sm"/>
            </a:ln>
          </p:spPr>
        </p:cxnSp>
        <p:cxnSp>
          <p:nvCxnSpPr>
            <p:cNvPr id="15" name="Google Shape;456;g2055ea7865e_1_13">
              <a:extLst>
                <a:ext uri="{FF2B5EF4-FFF2-40B4-BE49-F238E27FC236}">
                  <a16:creationId xmlns:a16="http://schemas.microsoft.com/office/drawing/2014/main" id="{8F65ABBB-B74B-BCA5-4C4D-C196691E3BF6}"/>
                </a:ext>
              </a:extLst>
            </p:cNvPr>
            <p:cNvCxnSpPr/>
            <p:nvPr/>
          </p:nvCxnSpPr>
          <p:spPr>
            <a:xfrm>
              <a:off x="9264813" y="4014063"/>
              <a:ext cx="24300" cy="689700"/>
            </a:xfrm>
            <a:prstGeom prst="straightConnector1">
              <a:avLst/>
            </a:prstGeom>
            <a:noFill/>
            <a:ln w="76200" cap="flat" cmpd="sng">
              <a:solidFill>
                <a:srgbClr val="131921"/>
              </a:solidFill>
              <a:prstDash val="solid"/>
              <a:round/>
              <a:headEnd type="none" w="sm" len="sm"/>
              <a:tailEnd type="triangle" w="med" len="med"/>
            </a:ln>
          </p:spPr>
        </p:cxnSp>
        <p:cxnSp>
          <p:nvCxnSpPr>
            <p:cNvPr id="16" name="Google Shape;457;g2055ea7865e_1_13">
              <a:extLst>
                <a:ext uri="{FF2B5EF4-FFF2-40B4-BE49-F238E27FC236}">
                  <a16:creationId xmlns:a16="http://schemas.microsoft.com/office/drawing/2014/main" id="{5D70E243-50C4-AC7F-0399-22276A3846F5}"/>
                </a:ext>
              </a:extLst>
            </p:cNvPr>
            <p:cNvCxnSpPr/>
            <p:nvPr/>
          </p:nvCxnSpPr>
          <p:spPr>
            <a:xfrm>
              <a:off x="9252663" y="2490753"/>
              <a:ext cx="24300" cy="689699"/>
            </a:xfrm>
            <a:prstGeom prst="straightConnector1">
              <a:avLst/>
            </a:prstGeom>
            <a:noFill/>
            <a:ln w="76200" cap="flat" cmpd="sng">
              <a:solidFill>
                <a:srgbClr val="131921"/>
              </a:solidFill>
              <a:prstDash val="solid"/>
              <a:round/>
              <a:headEnd type="none" w="sm" len="sm"/>
              <a:tailEnd type="triangle" w="med" len="med"/>
            </a:ln>
          </p:spPr>
        </p:cxnSp>
      </p:grpSp>
      <p:grpSp>
        <p:nvGrpSpPr>
          <p:cNvPr id="18" name="Group 17">
            <a:extLst>
              <a:ext uri="{FF2B5EF4-FFF2-40B4-BE49-F238E27FC236}">
                <a16:creationId xmlns:a16="http://schemas.microsoft.com/office/drawing/2014/main" id="{BB43DF00-A546-89A8-E0A9-9BC4A34C2526}"/>
              </a:ext>
            </a:extLst>
          </p:cNvPr>
          <p:cNvGrpSpPr/>
          <p:nvPr/>
        </p:nvGrpSpPr>
        <p:grpSpPr>
          <a:xfrm>
            <a:off x="0" y="4954136"/>
            <a:ext cx="12192000" cy="1909138"/>
            <a:chOff x="0" y="4948862"/>
            <a:chExt cx="12192000" cy="1909138"/>
          </a:xfrm>
        </p:grpSpPr>
        <p:sp>
          <p:nvSpPr>
            <p:cNvPr id="19" name="Freeform: Shape 18">
              <a:extLst>
                <a:ext uri="{FF2B5EF4-FFF2-40B4-BE49-F238E27FC236}">
                  <a16:creationId xmlns:a16="http://schemas.microsoft.com/office/drawing/2014/main" id="{031AEEF1-F63D-7444-F143-6F44A42BD85E}"/>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D77B5B3F-F169-BE5D-1D42-FA4E57612B9E}"/>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56165116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8" name="Group 137">
            <a:extLst>
              <a:ext uri="{FF2B5EF4-FFF2-40B4-BE49-F238E27FC236}">
                <a16:creationId xmlns:a16="http://schemas.microsoft.com/office/drawing/2014/main" id="{EF998946-E2A5-4C9E-59D7-8224FB5486CB}"/>
              </a:ext>
            </a:extLst>
          </p:cNvPr>
          <p:cNvGrpSpPr/>
          <p:nvPr/>
        </p:nvGrpSpPr>
        <p:grpSpPr>
          <a:xfrm>
            <a:off x="0" y="4954136"/>
            <a:ext cx="12192000" cy="1909138"/>
            <a:chOff x="0" y="4948862"/>
            <a:chExt cx="12192000" cy="1909138"/>
          </a:xfrm>
        </p:grpSpPr>
        <p:sp>
          <p:nvSpPr>
            <p:cNvPr id="139" name="Freeform: Shape 138">
              <a:extLst>
                <a:ext uri="{FF2B5EF4-FFF2-40B4-BE49-F238E27FC236}">
                  <a16:creationId xmlns:a16="http://schemas.microsoft.com/office/drawing/2014/main" id="{7E660328-EAFA-E12B-987D-B706B95BC88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0" name="Freeform: Shape 139">
              <a:extLst>
                <a:ext uri="{FF2B5EF4-FFF2-40B4-BE49-F238E27FC236}">
                  <a16:creationId xmlns:a16="http://schemas.microsoft.com/office/drawing/2014/main" id="{21378B04-0BE2-4D0B-3088-F8DA67B209F1}"/>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 name="Rectangle: Top Corners Rounded 9">
            <a:extLst>
              <a:ext uri="{FF2B5EF4-FFF2-40B4-BE49-F238E27FC236}">
                <a16:creationId xmlns:a16="http://schemas.microsoft.com/office/drawing/2014/main" id="{034F297F-6DA0-4F61-B941-540E3F8263F8}"/>
              </a:ext>
            </a:extLst>
          </p:cNvPr>
          <p:cNvSpPr/>
          <p:nvPr/>
        </p:nvSpPr>
        <p:spPr>
          <a:xfrm>
            <a:off x="1" y="0"/>
            <a:ext cx="3274142" cy="6858000"/>
          </a:xfrm>
          <a:prstGeom prst="round2SameRect">
            <a:avLst>
              <a:gd name="adj1" fmla="val 0"/>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dirty="0"/>
          </a:p>
        </p:txBody>
      </p:sp>
      <p:sp>
        <p:nvSpPr>
          <p:cNvPr id="5" name="Oval 4">
            <a:extLst>
              <a:ext uri="{FF2B5EF4-FFF2-40B4-BE49-F238E27FC236}">
                <a16:creationId xmlns:a16="http://schemas.microsoft.com/office/drawing/2014/main" id="{B3C577D1-77E4-4CEA-87D4-05E7482A39C0}"/>
              </a:ext>
            </a:extLst>
          </p:cNvPr>
          <p:cNvSpPr/>
          <p:nvPr/>
        </p:nvSpPr>
        <p:spPr>
          <a:xfrm>
            <a:off x="0" y="-867229"/>
            <a:ext cx="667657" cy="667657"/>
          </a:xfrm>
          <a:prstGeom prst="ellipse">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Oval 5">
            <a:extLst>
              <a:ext uri="{FF2B5EF4-FFF2-40B4-BE49-F238E27FC236}">
                <a16:creationId xmlns:a16="http://schemas.microsoft.com/office/drawing/2014/main" id="{F1FF3942-D036-41B8-8DE7-ACF0A493F059}"/>
              </a:ext>
            </a:extLst>
          </p:cNvPr>
          <p:cNvSpPr/>
          <p:nvPr/>
        </p:nvSpPr>
        <p:spPr>
          <a:xfrm>
            <a:off x="880533" y="-867229"/>
            <a:ext cx="667657" cy="667657"/>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Oval 6">
            <a:extLst>
              <a:ext uri="{FF2B5EF4-FFF2-40B4-BE49-F238E27FC236}">
                <a16:creationId xmlns:a16="http://schemas.microsoft.com/office/drawing/2014/main" id="{40A8AAFC-D307-4F85-A448-E910FF90B368}"/>
              </a:ext>
            </a:extLst>
          </p:cNvPr>
          <p:cNvSpPr/>
          <p:nvPr/>
        </p:nvSpPr>
        <p:spPr>
          <a:xfrm>
            <a:off x="1761066" y="-867229"/>
            <a:ext cx="667657" cy="667657"/>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172250" y="1856007"/>
            <a:ext cx="3101893" cy="1804495"/>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 Description</a:t>
            </a:r>
            <a:endParaRPr lang="en-ID" sz="4000" dirty="0">
              <a:solidFill>
                <a:schemeClr val="bg1"/>
              </a:solidFill>
            </a:endParaRPr>
          </a:p>
        </p:txBody>
      </p:sp>
      <p:sp>
        <p:nvSpPr>
          <p:cNvPr id="13" name="Oval 12">
            <a:extLst>
              <a:ext uri="{FF2B5EF4-FFF2-40B4-BE49-F238E27FC236}">
                <a16:creationId xmlns:a16="http://schemas.microsoft.com/office/drawing/2014/main" id="{FB33B61B-A66C-4D9B-ADA5-5BB77717EF33}"/>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4" name="TextBox 73">
            <a:extLst>
              <a:ext uri="{FF2B5EF4-FFF2-40B4-BE49-F238E27FC236}">
                <a16:creationId xmlns:a16="http://schemas.microsoft.com/office/drawing/2014/main" id="{B0C93839-B40D-41E3-B0CB-981C4FF768F0}"/>
              </a:ext>
            </a:extLst>
          </p:cNvPr>
          <p:cNvSpPr txBox="1"/>
          <p:nvPr/>
        </p:nvSpPr>
        <p:spPr>
          <a:xfrm>
            <a:off x="5403825" y="229078"/>
            <a:ext cx="6367769" cy="725714"/>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200"/>
              <a:buFont typeface="Arial"/>
              <a:buNone/>
            </a:pPr>
            <a:r>
              <a:rPr lang="en-US" sz="2000" b="1" i="0" u="none" strike="noStrike" cap="none" dirty="0">
                <a:solidFill>
                  <a:srgbClr val="000000"/>
                </a:solidFill>
                <a:latin typeface="Oxygen"/>
                <a:ea typeface="Oxygen"/>
                <a:cs typeface="Oxygen"/>
                <a:sym typeface="Oxygen"/>
              </a:rPr>
              <a:t>Raw Data Collection : </a:t>
            </a:r>
            <a:r>
              <a:rPr lang="en-US" sz="2000" b="0" i="0" u="none" strike="noStrike" cap="none" dirty="0">
                <a:solidFill>
                  <a:srgbClr val="000000"/>
                </a:solidFill>
                <a:latin typeface="Oxygen"/>
                <a:ea typeface="Oxygen"/>
                <a:cs typeface="Oxygen"/>
                <a:sym typeface="Oxygen"/>
              </a:rPr>
              <a:t>The Dataset Provided by</a:t>
            </a:r>
            <a:r>
              <a:rPr lang="hi-IN" sz="2000" dirty="0">
                <a:solidFill>
                  <a:srgbClr val="000000"/>
                </a:solidFill>
                <a:latin typeface="Oxygen"/>
                <a:ea typeface="Oxygen"/>
                <a:cs typeface="Oxygen"/>
                <a:sym typeface="Oxygen"/>
              </a:rPr>
              <a:t> </a:t>
            </a:r>
            <a:r>
              <a:rPr lang="en-US" sz="2000" b="0" i="0" u="none" strike="noStrike" cap="none" dirty="0" err="1">
                <a:solidFill>
                  <a:srgbClr val="000000"/>
                </a:solidFill>
                <a:latin typeface="Oxygen"/>
                <a:ea typeface="Oxygen"/>
                <a:cs typeface="Oxygen"/>
                <a:sym typeface="Oxygen"/>
              </a:rPr>
              <a:t>CollegeRanker</a:t>
            </a:r>
            <a:r>
              <a:rPr lang="en-US" sz="2000" b="0" i="0" u="none" strike="noStrike" cap="none" dirty="0">
                <a:solidFill>
                  <a:srgbClr val="000000"/>
                </a:solidFill>
                <a:latin typeface="Oxygen"/>
                <a:ea typeface="Oxygen"/>
                <a:cs typeface="Oxygen"/>
                <a:sym typeface="Oxygen"/>
              </a:rPr>
              <a:t> </a:t>
            </a:r>
            <a:r>
              <a:rPr lang="en-US" sz="2000" b="0" i="0" u="none" strike="noStrike" cap="none" dirty="0" err="1">
                <a:solidFill>
                  <a:srgbClr val="000000"/>
                </a:solidFill>
                <a:latin typeface="Oxygen"/>
                <a:ea typeface="Oxygen"/>
                <a:cs typeface="Oxygen"/>
                <a:sym typeface="Oxygen"/>
              </a:rPr>
              <a:t>Plateform</a:t>
            </a:r>
            <a:r>
              <a:rPr lang="en-US" sz="2000" b="0" i="0" u="none" strike="noStrike" cap="none" dirty="0">
                <a:solidFill>
                  <a:srgbClr val="000000"/>
                </a:solidFill>
                <a:latin typeface="Oxygen"/>
                <a:ea typeface="Oxygen"/>
                <a:cs typeface="Oxygen"/>
                <a:sym typeface="Oxygen"/>
              </a:rPr>
              <a:t>. </a:t>
            </a:r>
          </a:p>
        </p:txBody>
      </p:sp>
      <p:sp>
        <p:nvSpPr>
          <p:cNvPr id="75" name="TextBox 74">
            <a:extLst>
              <a:ext uri="{FF2B5EF4-FFF2-40B4-BE49-F238E27FC236}">
                <a16:creationId xmlns:a16="http://schemas.microsoft.com/office/drawing/2014/main" id="{20903CD5-E44D-4864-A8A5-890BC630A6F6}"/>
              </a:ext>
            </a:extLst>
          </p:cNvPr>
          <p:cNvSpPr txBox="1"/>
          <p:nvPr/>
        </p:nvSpPr>
        <p:spPr>
          <a:xfrm>
            <a:off x="5432046" y="1234207"/>
            <a:ext cx="6311328" cy="1550177"/>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Data Pre-Processing :</a:t>
            </a:r>
            <a:r>
              <a:rPr lang="en-US" sz="2000" b="0" i="0" u="none" strike="noStrike" cap="none" dirty="0">
                <a:solidFill>
                  <a:srgbClr val="000000"/>
                </a:solidFill>
                <a:latin typeface="Oxygen"/>
                <a:ea typeface="Oxygen"/>
                <a:cs typeface="Oxygen"/>
                <a:sym typeface="Oxygen"/>
              </a:rPr>
              <a:t> Before building any model, it is crucial to perform data pre-processing to feed the correct data to the model to learn and predict. Model performance depends on the quality of data fed to the model to train.</a:t>
            </a:r>
            <a:endParaRPr lang="da-DK" sz="2000" dirty="0">
              <a:latin typeface="Segoe UI" panose="020B0502040204020203" pitchFamily="34" charset="0"/>
              <a:cs typeface="Segoe UI" panose="020B0502040204020203" pitchFamily="34" charset="0"/>
            </a:endParaRPr>
          </a:p>
        </p:txBody>
      </p:sp>
      <p:sp>
        <p:nvSpPr>
          <p:cNvPr id="76" name="TextBox 75">
            <a:extLst>
              <a:ext uri="{FF2B5EF4-FFF2-40B4-BE49-F238E27FC236}">
                <a16:creationId xmlns:a16="http://schemas.microsoft.com/office/drawing/2014/main" id="{3DB60CAD-3819-486C-9119-14A21C418A25}"/>
              </a:ext>
            </a:extLst>
          </p:cNvPr>
          <p:cNvSpPr txBox="1"/>
          <p:nvPr/>
        </p:nvSpPr>
        <p:spPr>
          <a:xfrm>
            <a:off x="5403825" y="2964285"/>
            <a:ext cx="6320006" cy="1028239"/>
          </a:xfrm>
          <a:prstGeom prst="rect">
            <a:avLst/>
          </a:prstGeom>
          <a:noFill/>
        </p:spPr>
        <p:txBody>
          <a:bodyPr wrap="square" lIns="0" tIns="0" rIns="0" rtlCol="0" anchor="ctr" anchorCtr="0">
            <a:noAutofit/>
          </a:bodyPr>
          <a:lstStyle/>
          <a:p>
            <a:r>
              <a:rPr lang="en-US" sz="2000" b="1" i="0" u="none" strike="noStrike" cap="none" dirty="0">
                <a:solidFill>
                  <a:srgbClr val="000000"/>
                </a:solidFill>
                <a:latin typeface="Oxygen"/>
                <a:ea typeface="Oxygen"/>
                <a:cs typeface="Oxygen"/>
                <a:sym typeface="Oxygen"/>
              </a:rPr>
              <a:t>Data Cleaning : </a:t>
            </a:r>
            <a:r>
              <a:rPr lang="en-US" sz="2000" b="0" i="0" u="none" strike="noStrike" cap="none" dirty="0">
                <a:solidFill>
                  <a:srgbClr val="000000"/>
                </a:solidFill>
                <a:latin typeface="Oxygen"/>
                <a:ea typeface="Oxygen"/>
                <a:cs typeface="Oxygen"/>
                <a:sym typeface="Oxygen"/>
              </a:rPr>
              <a:t>is the process of fixing or removing incorrect, corrupted, incorrectly formatted, duplicate, or incomplete data within a dataset.</a:t>
            </a:r>
            <a:endParaRPr lang="da-DK" sz="2000" dirty="0">
              <a:latin typeface="Segoe UI" panose="020B0502040204020203" pitchFamily="34" charset="0"/>
              <a:cs typeface="Segoe UI" panose="020B0502040204020203" pitchFamily="34" charset="0"/>
            </a:endParaRPr>
          </a:p>
        </p:txBody>
      </p:sp>
      <p:cxnSp>
        <p:nvCxnSpPr>
          <p:cNvPr id="11" name="Straight Connector 10">
            <a:extLst>
              <a:ext uri="{FF2B5EF4-FFF2-40B4-BE49-F238E27FC236}">
                <a16:creationId xmlns:a16="http://schemas.microsoft.com/office/drawing/2014/main" id="{E92F9693-8AB3-4DD7-BCC6-58B7BC4DC09B}"/>
              </a:ext>
            </a:extLst>
          </p:cNvPr>
          <p:cNvCxnSpPr/>
          <p:nvPr/>
        </p:nvCxnSpPr>
        <p:spPr>
          <a:xfrm>
            <a:off x="5423367" y="1061695"/>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174C80E-6D49-4B0C-8427-3D2354B453AA}"/>
              </a:ext>
            </a:extLst>
          </p:cNvPr>
          <p:cNvCxnSpPr/>
          <p:nvPr/>
        </p:nvCxnSpPr>
        <p:spPr>
          <a:xfrm>
            <a:off x="5423367" y="2850709"/>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8C3B6A0-0C1F-4998-BC4D-1A4549E9F7B5}"/>
              </a:ext>
            </a:extLst>
          </p:cNvPr>
          <p:cNvCxnSpPr/>
          <p:nvPr/>
        </p:nvCxnSpPr>
        <p:spPr>
          <a:xfrm>
            <a:off x="5432046" y="4006230"/>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A8B67E5B-7BBE-9EC7-4E76-B1818FB3D0F4}"/>
              </a:ext>
            </a:extLst>
          </p:cNvPr>
          <p:cNvGrpSpPr/>
          <p:nvPr/>
        </p:nvGrpSpPr>
        <p:grpSpPr>
          <a:xfrm>
            <a:off x="4218737" y="1546096"/>
            <a:ext cx="760366" cy="742405"/>
            <a:chOff x="4247593" y="1461276"/>
            <a:chExt cx="760366" cy="742405"/>
          </a:xfrm>
        </p:grpSpPr>
        <p:sp>
          <p:nvSpPr>
            <p:cNvPr id="21" name="Rectangle: Rounded Corners 20">
              <a:extLst>
                <a:ext uri="{FF2B5EF4-FFF2-40B4-BE49-F238E27FC236}">
                  <a16:creationId xmlns:a16="http://schemas.microsoft.com/office/drawing/2014/main" id="{B2A4CDA7-D8FB-2111-5C5A-92C8FCE79B33}"/>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E4F25F0B-F4FA-D588-E7FD-79546C8B5B7B}"/>
                </a:ext>
              </a:extLst>
            </p:cNvPr>
            <p:cNvGrpSpPr/>
            <p:nvPr/>
          </p:nvGrpSpPr>
          <p:grpSpPr>
            <a:xfrm>
              <a:off x="4410718" y="1657192"/>
              <a:ext cx="399542" cy="418751"/>
              <a:chOff x="3398838" y="731838"/>
              <a:chExt cx="330200" cy="346075"/>
            </a:xfrm>
            <a:noFill/>
          </p:grpSpPr>
          <p:sp>
            <p:nvSpPr>
              <p:cNvPr id="23" name="Line 488">
                <a:extLst>
                  <a:ext uri="{FF2B5EF4-FFF2-40B4-BE49-F238E27FC236}">
                    <a16:creationId xmlns:a16="http://schemas.microsoft.com/office/drawing/2014/main" id="{10594093-22B9-D927-0150-77824E19AD85}"/>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Line 489">
                <a:extLst>
                  <a:ext uri="{FF2B5EF4-FFF2-40B4-BE49-F238E27FC236}">
                    <a16:creationId xmlns:a16="http://schemas.microsoft.com/office/drawing/2014/main" id="{FFDE059A-24DC-6C3E-4CFF-1236F8A2095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490">
                <a:extLst>
                  <a:ext uri="{FF2B5EF4-FFF2-40B4-BE49-F238E27FC236}">
                    <a16:creationId xmlns:a16="http://schemas.microsoft.com/office/drawing/2014/main" id="{56AEF66C-2746-F1A9-C87E-57B097DD865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Freeform 491">
                <a:extLst>
                  <a:ext uri="{FF2B5EF4-FFF2-40B4-BE49-F238E27FC236}">
                    <a16:creationId xmlns:a16="http://schemas.microsoft.com/office/drawing/2014/main" id="{1950DBA5-DCC8-46D5-32F3-79F57202BB2D}"/>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492">
                <a:extLst>
                  <a:ext uri="{FF2B5EF4-FFF2-40B4-BE49-F238E27FC236}">
                    <a16:creationId xmlns:a16="http://schemas.microsoft.com/office/drawing/2014/main" id="{16773C6D-B496-72D4-86D0-0ECEE8A79087}"/>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Line 493">
                <a:extLst>
                  <a:ext uri="{FF2B5EF4-FFF2-40B4-BE49-F238E27FC236}">
                    <a16:creationId xmlns:a16="http://schemas.microsoft.com/office/drawing/2014/main" id="{F3537AC8-0B02-49CD-6EAD-5E8E24CB0CC7}"/>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Line 494">
                <a:extLst>
                  <a:ext uri="{FF2B5EF4-FFF2-40B4-BE49-F238E27FC236}">
                    <a16:creationId xmlns:a16="http://schemas.microsoft.com/office/drawing/2014/main" id="{22C6829C-D862-7A48-C8D9-51D8659FF7BE}"/>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Line 495">
                <a:extLst>
                  <a:ext uri="{FF2B5EF4-FFF2-40B4-BE49-F238E27FC236}">
                    <a16:creationId xmlns:a16="http://schemas.microsoft.com/office/drawing/2014/main" id="{C5026D34-CAF3-C46F-9354-0919AFAF44E3}"/>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8" name="Rectangle: Rounded Corners 47">
            <a:extLst>
              <a:ext uri="{FF2B5EF4-FFF2-40B4-BE49-F238E27FC236}">
                <a16:creationId xmlns:a16="http://schemas.microsoft.com/office/drawing/2014/main" id="{ACFFA2C4-E29E-A04E-E37F-467FEA93614F}"/>
              </a:ext>
            </a:extLst>
          </p:cNvPr>
          <p:cNvSpPr/>
          <p:nvPr/>
        </p:nvSpPr>
        <p:spPr>
          <a:xfrm>
            <a:off x="4218737" y="220041"/>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a:extLst>
              <a:ext uri="{FF2B5EF4-FFF2-40B4-BE49-F238E27FC236}">
                <a16:creationId xmlns:a16="http://schemas.microsoft.com/office/drawing/2014/main" id="{3FD4EE81-E1F4-7B94-FE6B-D7FFF86450EF}"/>
              </a:ext>
            </a:extLst>
          </p:cNvPr>
          <p:cNvGrpSpPr/>
          <p:nvPr/>
        </p:nvGrpSpPr>
        <p:grpSpPr>
          <a:xfrm>
            <a:off x="4399149" y="678039"/>
            <a:ext cx="399542" cy="418751"/>
            <a:chOff x="3398838" y="731838"/>
            <a:chExt cx="330200" cy="346075"/>
          </a:xfrm>
          <a:noFill/>
        </p:grpSpPr>
        <p:sp>
          <p:nvSpPr>
            <p:cNvPr id="81" name="Line 488">
              <a:extLst>
                <a:ext uri="{FF2B5EF4-FFF2-40B4-BE49-F238E27FC236}">
                  <a16:creationId xmlns:a16="http://schemas.microsoft.com/office/drawing/2014/main" id="{6FAE4136-AA9E-CF3C-BE07-347E6DB45FA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Line 489">
              <a:extLst>
                <a:ext uri="{FF2B5EF4-FFF2-40B4-BE49-F238E27FC236}">
                  <a16:creationId xmlns:a16="http://schemas.microsoft.com/office/drawing/2014/main" id="{03C349DE-EE72-89A1-4596-643C6528E823}"/>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490">
              <a:extLst>
                <a:ext uri="{FF2B5EF4-FFF2-40B4-BE49-F238E27FC236}">
                  <a16:creationId xmlns:a16="http://schemas.microsoft.com/office/drawing/2014/main" id="{C3AAFA78-ECEC-AE63-FB1E-7194D1ED7A49}"/>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491">
              <a:extLst>
                <a:ext uri="{FF2B5EF4-FFF2-40B4-BE49-F238E27FC236}">
                  <a16:creationId xmlns:a16="http://schemas.microsoft.com/office/drawing/2014/main" id="{E6CBB3F8-1F0B-EA25-B281-B741A974DDFC}"/>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492">
              <a:extLst>
                <a:ext uri="{FF2B5EF4-FFF2-40B4-BE49-F238E27FC236}">
                  <a16:creationId xmlns:a16="http://schemas.microsoft.com/office/drawing/2014/main" id="{5B456026-4CB5-B2BF-51C9-4A2FFFFF1EAE}"/>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Line 493">
              <a:extLst>
                <a:ext uri="{FF2B5EF4-FFF2-40B4-BE49-F238E27FC236}">
                  <a16:creationId xmlns:a16="http://schemas.microsoft.com/office/drawing/2014/main" id="{FA832E5F-0B01-AF42-8172-27E1A3AC2AA4}"/>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Line 494">
              <a:extLst>
                <a:ext uri="{FF2B5EF4-FFF2-40B4-BE49-F238E27FC236}">
                  <a16:creationId xmlns:a16="http://schemas.microsoft.com/office/drawing/2014/main" id="{AD81EC0A-8F89-9C35-8018-A872D2DBF83C}"/>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Line 495">
              <a:extLst>
                <a:ext uri="{FF2B5EF4-FFF2-40B4-BE49-F238E27FC236}">
                  <a16:creationId xmlns:a16="http://schemas.microsoft.com/office/drawing/2014/main" id="{5D0BC48D-B35E-1A75-2F48-A6D93598F78D}"/>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0" name="Group 89">
            <a:extLst>
              <a:ext uri="{FF2B5EF4-FFF2-40B4-BE49-F238E27FC236}">
                <a16:creationId xmlns:a16="http://schemas.microsoft.com/office/drawing/2014/main" id="{5DE22CCA-EA29-51F5-8AB9-AAD416B74F7B}"/>
              </a:ext>
            </a:extLst>
          </p:cNvPr>
          <p:cNvGrpSpPr/>
          <p:nvPr/>
        </p:nvGrpSpPr>
        <p:grpSpPr>
          <a:xfrm>
            <a:off x="4218736" y="2979829"/>
            <a:ext cx="760366" cy="742405"/>
            <a:chOff x="4247593" y="1461276"/>
            <a:chExt cx="760366" cy="742405"/>
          </a:xfrm>
        </p:grpSpPr>
        <p:sp>
          <p:nvSpPr>
            <p:cNvPr id="91" name="Rectangle: Rounded Corners 90">
              <a:extLst>
                <a:ext uri="{FF2B5EF4-FFF2-40B4-BE49-F238E27FC236}">
                  <a16:creationId xmlns:a16="http://schemas.microsoft.com/office/drawing/2014/main" id="{A3F25C1A-4185-BF57-794F-19D7899F3AED}"/>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2" name="Group 91">
              <a:extLst>
                <a:ext uri="{FF2B5EF4-FFF2-40B4-BE49-F238E27FC236}">
                  <a16:creationId xmlns:a16="http://schemas.microsoft.com/office/drawing/2014/main" id="{9A030F90-36A6-E08B-60A0-A93BC1364520}"/>
                </a:ext>
              </a:extLst>
            </p:cNvPr>
            <p:cNvGrpSpPr/>
            <p:nvPr/>
          </p:nvGrpSpPr>
          <p:grpSpPr>
            <a:xfrm>
              <a:off x="4410718" y="1657192"/>
              <a:ext cx="399542" cy="418751"/>
              <a:chOff x="3398838" y="731838"/>
              <a:chExt cx="330200" cy="346075"/>
            </a:xfrm>
            <a:noFill/>
          </p:grpSpPr>
          <p:sp>
            <p:nvSpPr>
              <p:cNvPr id="93" name="Line 488">
                <a:extLst>
                  <a:ext uri="{FF2B5EF4-FFF2-40B4-BE49-F238E27FC236}">
                    <a16:creationId xmlns:a16="http://schemas.microsoft.com/office/drawing/2014/main" id="{96EF0F99-4938-1ABC-76A1-2CEADD81E65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Line 489">
                <a:extLst>
                  <a:ext uri="{FF2B5EF4-FFF2-40B4-BE49-F238E27FC236}">
                    <a16:creationId xmlns:a16="http://schemas.microsoft.com/office/drawing/2014/main" id="{D235A42B-C83C-ADAB-7976-E662DCAF8868}"/>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490">
                <a:extLst>
                  <a:ext uri="{FF2B5EF4-FFF2-40B4-BE49-F238E27FC236}">
                    <a16:creationId xmlns:a16="http://schemas.microsoft.com/office/drawing/2014/main" id="{FCE36E17-3276-7DE4-C3A5-E7D28FF27CA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Freeform 491">
                <a:extLst>
                  <a:ext uri="{FF2B5EF4-FFF2-40B4-BE49-F238E27FC236}">
                    <a16:creationId xmlns:a16="http://schemas.microsoft.com/office/drawing/2014/main" id="{356E03A6-4544-48EA-00B4-908C252C18D8}"/>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492">
                <a:extLst>
                  <a:ext uri="{FF2B5EF4-FFF2-40B4-BE49-F238E27FC236}">
                    <a16:creationId xmlns:a16="http://schemas.microsoft.com/office/drawing/2014/main" id="{E26AC35B-9FD6-197B-6BCF-F0A44EDA3CAF}"/>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Line 493">
                <a:extLst>
                  <a:ext uri="{FF2B5EF4-FFF2-40B4-BE49-F238E27FC236}">
                    <a16:creationId xmlns:a16="http://schemas.microsoft.com/office/drawing/2014/main" id="{94F03A90-7126-00B5-04D3-07484372CEFC}"/>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Line 494">
                <a:extLst>
                  <a:ext uri="{FF2B5EF4-FFF2-40B4-BE49-F238E27FC236}">
                    <a16:creationId xmlns:a16="http://schemas.microsoft.com/office/drawing/2014/main" id="{93372B0C-0E2F-7A58-3C1E-7D6A3B04B3EF}"/>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Line 495">
                <a:extLst>
                  <a:ext uri="{FF2B5EF4-FFF2-40B4-BE49-F238E27FC236}">
                    <a16:creationId xmlns:a16="http://schemas.microsoft.com/office/drawing/2014/main" id="{8DFFCD15-B3C0-E1C9-0B4F-D8A4B134E444}"/>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13" name="TextBox 112">
            <a:extLst>
              <a:ext uri="{FF2B5EF4-FFF2-40B4-BE49-F238E27FC236}">
                <a16:creationId xmlns:a16="http://schemas.microsoft.com/office/drawing/2014/main" id="{10955CF2-68E0-97C4-8CDA-D723FEF2565B}"/>
              </a:ext>
            </a:extLst>
          </p:cNvPr>
          <p:cNvSpPr txBox="1"/>
          <p:nvPr/>
        </p:nvSpPr>
        <p:spPr>
          <a:xfrm>
            <a:off x="5432046" y="4141021"/>
            <a:ext cx="6311328" cy="1374876"/>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Exploratory Data Analysis (EDA) :  </a:t>
            </a:r>
            <a:r>
              <a:rPr lang="en-US" sz="2000" b="0" i="0" u="none" strike="noStrike" cap="none" dirty="0">
                <a:solidFill>
                  <a:srgbClr val="000000"/>
                </a:solidFill>
                <a:latin typeface="Oxygen"/>
                <a:ea typeface="Oxygen"/>
                <a:cs typeface="Oxygen"/>
                <a:sym typeface="Oxygen"/>
              </a:rPr>
              <a:t>refers </a:t>
            </a:r>
            <a:r>
              <a:rPr lang="en-US" sz="2000" b="0" i="0" u="none" strike="noStrike" cap="none" dirty="0">
                <a:solidFill>
                  <a:schemeClr val="dk1"/>
                </a:solidFill>
                <a:highlight>
                  <a:schemeClr val="lt1"/>
                </a:highlight>
                <a:latin typeface="Arial"/>
                <a:ea typeface="Arial"/>
                <a:cs typeface="Arial"/>
                <a:sym typeface="Arial"/>
              </a:rPr>
              <a:t>to analyze and investigate data sets and summarize their main characteristics, often employing data visualization methods.</a:t>
            </a:r>
            <a:endParaRPr lang="da-DK" sz="2000" dirty="0">
              <a:latin typeface="Segoe UI" panose="020B0502040204020203" pitchFamily="34" charset="0"/>
              <a:cs typeface="Segoe UI" panose="020B0502040204020203" pitchFamily="34" charset="0"/>
            </a:endParaRPr>
          </a:p>
        </p:txBody>
      </p:sp>
      <p:grpSp>
        <p:nvGrpSpPr>
          <p:cNvPr id="114" name="Group 113">
            <a:extLst>
              <a:ext uri="{FF2B5EF4-FFF2-40B4-BE49-F238E27FC236}">
                <a16:creationId xmlns:a16="http://schemas.microsoft.com/office/drawing/2014/main" id="{A2E032F7-FE26-C7E9-4E65-90EF9B081746}"/>
              </a:ext>
            </a:extLst>
          </p:cNvPr>
          <p:cNvGrpSpPr/>
          <p:nvPr/>
        </p:nvGrpSpPr>
        <p:grpSpPr>
          <a:xfrm>
            <a:off x="4218736" y="4343521"/>
            <a:ext cx="760366" cy="742405"/>
            <a:chOff x="4247593" y="1461276"/>
            <a:chExt cx="760366" cy="742405"/>
          </a:xfrm>
        </p:grpSpPr>
        <p:sp>
          <p:nvSpPr>
            <p:cNvPr id="115" name="Rectangle: Rounded Corners 114">
              <a:extLst>
                <a:ext uri="{FF2B5EF4-FFF2-40B4-BE49-F238E27FC236}">
                  <a16:creationId xmlns:a16="http://schemas.microsoft.com/office/drawing/2014/main" id="{A2471A72-43A8-B6FB-1423-B7F072190401}"/>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BB699EE2-4D19-55C2-BA6C-95BC672DC595}"/>
                </a:ext>
              </a:extLst>
            </p:cNvPr>
            <p:cNvGrpSpPr/>
            <p:nvPr/>
          </p:nvGrpSpPr>
          <p:grpSpPr>
            <a:xfrm>
              <a:off x="4410718" y="1657192"/>
              <a:ext cx="399542" cy="418751"/>
              <a:chOff x="3398838" y="731838"/>
              <a:chExt cx="330200" cy="346075"/>
            </a:xfrm>
            <a:noFill/>
          </p:grpSpPr>
          <p:sp>
            <p:nvSpPr>
              <p:cNvPr id="117" name="Line 488">
                <a:extLst>
                  <a:ext uri="{FF2B5EF4-FFF2-40B4-BE49-F238E27FC236}">
                    <a16:creationId xmlns:a16="http://schemas.microsoft.com/office/drawing/2014/main" id="{D1A723D2-ED1E-2F51-7ECB-ECB88AA511B8}"/>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Line 489">
                <a:extLst>
                  <a:ext uri="{FF2B5EF4-FFF2-40B4-BE49-F238E27FC236}">
                    <a16:creationId xmlns:a16="http://schemas.microsoft.com/office/drawing/2014/main" id="{236AFC20-D33A-9CC6-C150-3D3AAAA78B4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490">
                <a:extLst>
                  <a:ext uri="{FF2B5EF4-FFF2-40B4-BE49-F238E27FC236}">
                    <a16:creationId xmlns:a16="http://schemas.microsoft.com/office/drawing/2014/main" id="{BB9F1E42-E2F1-76C8-D910-6A52512C29B5}"/>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491">
                <a:extLst>
                  <a:ext uri="{FF2B5EF4-FFF2-40B4-BE49-F238E27FC236}">
                    <a16:creationId xmlns:a16="http://schemas.microsoft.com/office/drawing/2014/main" id="{DA22617D-904C-49FE-4742-63516494C844}"/>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492">
                <a:extLst>
                  <a:ext uri="{FF2B5EF4-FFF2-40B4-BE49-F238E27FC236}">
                    <a16:creationId xmlns:a16="http://schemas.microsoft.com/office/drawing/2014/main" id="{723CFA20-8E3D-0011-1661-3ED8907C8BE6}"/>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Line 493">
                <a:extLst>
                  <a:ext uri="{FF2B5EF4-FFF2-40B4-BE49-F238E27FC236}">
                    <a16:creationId xmlns:a16="http://schemas.microsoft.com/office/drawing/2014/main" id="{329931AE-5E21-37CD-E117-80446A63F21F}"/>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Line 494">
                <a:extLst>
                  <a:ext uri="{FF2B5EF4-FFF2-40B4-BE49-F238E27FC236}">
                    <a16:creationId xmlns:a16="http://schemas.microsoft.com/office/drawing/2014/main" id="{15AAE174-CDAC-DC97-9E50-7ABCBD8013E6}"/>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Line 495">
                <a:extLst>
                  <a:ext uri="{FF2B5EF4-FFF2-40B4-BE49-F238E27FC236}">
                    <a16:creationId xmlns:a16="http://schemas.microsoft.com/office/drawing/2014/main" id="{6ECBA279-7911-3FE7-88B9-0D7523F76D91}"/>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25" name="TextBox 124">
            <a:extLst>
              <a:ext uri="{FF2B5EF4-FFF2-40B4-BE49-F238E27FC236}">
                <a16:creationId xmlns:a16="http://schemas.microsoft.com/office/drawing/2014/main" id="{0BB06879-8365-70CE-2292-7F7297716ABB}"/>
              </a:ext>
            </a:extLst>
          </p:cNvPr>
          <p:cNvSpPr txBox="1"/>
          <p:nvPr/>
        </p:nvSpPr>
        <p:spPr>
          <a:xfrm>
            <a:off x="5432046" y="5625848"/>
            <a:ext cx="6311328" cy="1374876"/>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100"/>
              <a:buFont typeface="Arial"/>
              <a:buNone/>
            </a:pPr>
            <a:r>
              <a:rPr lang="en-US" sz="2000" b="1" i="0" u="none" strike="noStrike" cap="none" dirty="0">
                <a:solidFill>
                  <a:srgbClr val="000000"/>
                </a:solidFill>
                <a:latin typeface="Oxygen"/>
                <a:ea typeface="Oxygen"/>
                <a:cs typeface="Oxygen"/>
                <a:sym typeface="Oxygen"/>
              </a:rPr>
              <a:t>Reporting : </a:t>
            </a:r>
            <a:r>
              <a:rPr lang="en-US" sz="2000" b="0" i="0" u="none" strike="noStrike" cap="none" dirty="0">
                <a:solidFill>
                  <a:schemeClr val="dk1"/>
                </a:solidFill>
                <a:highlight>
                  <a:schemeClr val="lt1"/>
                </a:highlight>
                <a:latin typeface="Arial"/>
                <a:ea typeface="Arial"/>
                <a:cs typeface="Arial"/>
                <a:sym typeface="Arial"/>
              </a:rPr>
              <a:t>is the process of collecting and formatting raw data and translating it into a digestible format to assess the ongoing performance of your organization. </a:t>
            </a:r>
          </a:p>
          <a:p>
            <a:pPr algn="just"/>
            <a:endParaRPr lang="da-DK" sz="2000" dirty="0">
              <a:latin typeface="Segoe UI" panose="020B0502040204020203" pitchFamily="34" charset="0"/>
              <a:cs typeface="Segoe UI" panose="020B0502040204020203" pitchFamily="34" charset="0"/>
            </a:endParaRPr>
          </a:p>
        </p:txBody>
      </p:sp>
      <p:sp>
        <p:nvSpPr>
          <p:cNvPr id="14" name="Slide Number Placeholder 3">
            <a:extLst>
              <a:ext uri="{FF2B5EF4-FFF2-40B4-BE49-F238E27FC236}">
                <a16:creationId xmlns:a16="http://schemas.microsoft.com/office/drawing/2014/main" id="{473136DB-9AC0-4F90-9DFA-703BE32245E1}"/>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6</a:t>
            </a:fld>
            <a:endParaRPr lang="en-ID" sz="1050" dirty="0">
              <a:solidFill>
                <a:schemeClr val="bg1"/>
              </a:solidFill>
            </a:endParaRPr>
          </a:p>
        </p:txBody>
      </p:sp>
      <p:grpSp>
        <p:nvGrpSpPr>
          <p:cNvPr id="126" name="Group 125">
            <a:extLst>
              <a:ext uri="{FF2B5EF4-FFF2-40B4-BE49-F238E27FC236}">
                <a16:creationId xmlns:a16="http://schemas.microsoft.com/office/drawing/2014/main" id="{2A15E510-4F72-D48B-DDA3-8D21ED71455E}"/>
              </a:ext>
            </a:extLst>
          </p:cNvPr>
          <p:cNvGrpSpPr/>
          <p:nvPr/>
        </p:nvGrpSpPr>
        <p:grpSpPr>
          <a:xfrm>
            <a:off x="4214793" y="5740200"/>
            <a:ext cx="760366" cy="742405"/>
            <a:chOff x="4247593" y="1461276"/>
            <a:chExt cx="760366" cy="742405"/>
          </a:xfrm>
        </p:grpSpPr>
        <p:sp>
          <p:nvSpPr>
            <p:cNvPr id="127" name="Rectangle: Rounded Corners 126">
              <a:extLst>
                <a:ext uri="{FF2B5EF4-FFF2-40B4-BE49-F238E27FC236}">
                  <a16:creationId xmlns:a16="http://schemas.microsoft.com/office/drawing/2014/main" id="{D44265A4-ED75-61A6-6BFC-B24941C42E0E}"/>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8" name="Group 127">
              <a:extLst>
                <a:ext uri="{FF2B5EF4-FFF2-40B4-BE49-F238E27FC236}">
                  <a16:creationId xmlns:a16="http://schemas.microsoft.com/office/drawing/2014/main" id="{6094915E-0298-A79B-6E27-773442FED565}"/>
                </a:ext>
              </a:extLst>
            </p:cNvPr>
            <p:cNvGrpSpPr/>
            <p:nvPr/>
          </p:nvGrpSpPr>
          <p:grpSpPr>
            <a:xfrm>
              <a:off x="4410718" y="1657192"/>
              <a:ext cx="399542" cy="418751"/>
              <a:chOff x="3398838" y="731838"/>
              <a:chExt cx="330200" cy="346075"/>
            </a:xfrm>
            <a:noFill/>
          </p:grpSpPr>
          <p:sp>
            <p:nvSpPr>
              <p:cNvPr id="129" name="Line 488">
                <a:extLst>
                  <a:ext uri="{FF2B5EF4-FFF2-40B4-BE49-F238E27FC236}">
                    <a16:creationId xmlns:a16="http://schemas.microsoft.com/office/drawing/2014/main" id="{C4C1FE3F-1D2B-E543-320B-37E0D506D66C}"/>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Line 489">
                <a:extLst>
                  <a:ext uri="{FF2B5EF4-FFF2-40B4-BE49-F238E27FC236}">
                    <a16:creationId xmlns:a16="http://schemas.microsoft.com/office/drawing/2014/main" id="{44200569-BB4D-3F23-C83F-444BB2E301EE}"/>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490">
                <a:extLst>
                  <a:ext uri="{FF2B5EF4-FFF2-40B4-BE49-F238E27FC236}">
                    <a16:creationId xmlns:a16="http://schemas.microsoft.com/office/drawing/2014/main" id="{FBB2E5E5-EC15-B9EB-DD1B-2A24B80FA3DD}"/>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2" name="Freeform 491">
                <a:extLst>
                  <a:ext uri="{FF2B5EF4-FFF2-40B4-BE49-F238E27FC236}">
                    <a16:creationId xmlns:a16="http://schemas.microsoft.com/office/drawing/2014/main" id="{BE43C406-7FCD-78FB-EEDA-CD98BA859847}"/>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492">
                <a:extLst>
                  <a:ext uri="{FF2B5EF4-FFF2-40B4-BE49-F238E27FC236}">
                    <a16:creationId xmlns:a16="http://schemas.microsoft.com/office/drawing/2014/main" id="{85369E79-63FF-C0C6-4A3E-DA47CDC70EC5}"/>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Line 493">
                <a:extLst>
                  <a:ext uri="{FF2B5EF4-FFF2-40B4-BE49-F238E27FC236}">
                    <a16:creationId xmlns:a16="http://schemas.microsoft.com/office/drawing/2014/main" id="{3876988D-152F-6706-317B-75A1E9F7F945}"/>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Line 494">
                <a:extLst>
                  <a:ext uri="{FF2B5EF4-FFF2-40B4-BE49-F238E27FC236}">
                    <a16:creationId xmlns:a16="http://schemas.microsoft.com/office/drawing/2014/main" id="{F3D2F146-92C3-1392-8EF5-D00C7B9CF2A3}"/>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Line 495">
                <a:extLst>
                  <a:ext uri="{FF2B5EF4-FFF2-40B4-BE49-F238E27FC236}">
                    <a16:creationId xmlns:a16="http://schemas.microsoft.com/office/drawing/2014/main" id="{82849E60-1E90-B8BD-317F-6B6A71F5767B}"/>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cxnSp>
        <p:nvCxnSpPr>
          <p:cNvPr id="137" name="Straight Connector 136">
            <a:extLst>
              <a:ext uri="{FF2B5EF4-FFF2-40B4-BE49-F238E27FC236}">
                <a16:creationId xmlns:a16="http://schemas.microsoft.com/office/drawing/2014/main" id="{699DA6BE-EE13-5072-C777-BA722EC29692}"/>
              </a:ext>
            </a:extLst>
          </p:cNvPr>
          <p:cNvCxnSpPr/>
          <p:nvPr/>
        </p:nvCxnSpPr>
        <p:spPr>
          <a:xfrm>
            <a:off x="5403825" y="5515897"/>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320492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C2A53C7-18AD-8B1B-273D-AFD9E727A77D}"/>
              </a:ext>
            </a:extLst>
          </p:cNvPr>
          <p:cNvGrpSpPr/>
          <p:nvPr/>
        </p:nvGrpSpPr>
        <p:grpSpPr>
          <a:xfrm>
            <a:off x="0" y="4954136"/>
            <a:ext cx="12192000" cy="1909138"/>
            <a:chOff x="0" y="4948862"/>
            <a:chExt cx="12192000" cy="1909138"/>
          </a:xfrm>
        </p:grpSpPr>
        <p:sp>
          <p:nvSpPr>
            <p:cNvPr id="9" name="Freeform: Shape 8">
              <a:extLst>
                <a:ext uri="{FF2B5EF4-FFF2-40B4-BE49-F238E27FC236}">
                  <a16:creationId xmlns:a16="http://schemas.microsoft.com/office/drawing/2014/main" id="{514547DF-FB10-1EBA-D49F-97142A7C102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79974176-0EB8-C5CD-F4D6-B29E5F5CB11B}"/>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7</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6146" name="Picture 2">
            <a:extLst>
              <a:ext uri="{FF2B5EF4-FFF2-40B4-BE49-F238E27FC236}">
                <a16:creationId xmlns:a16="http://schemas.microsoft.com/office/drawing/2014/main" id="{219972A5-B0DC-18CE-1591-509E4EFE13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948" y="1438823"/>
            <a:ext cx="5656052" cy="465465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372F1BA7-A533-BA7E-E79D-1F731033E5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6773" y="1326370"/>
            <a:ext cx="5244169" cy="492771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673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06F097F-EE47-34A3-18A3-59F205B961CB}"/>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D1E100B2-C411-B83E-A0C2-0ABA20CBB368}"/>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0B0BE848-4DF7-AF0D-FB21-DF6BA22EEE8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8</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7170" name="Picture 2">
            <a:extLst>
              <a:ext uri="{FF2B5EF4-FFF2-40B4-BE49-F238E27FC236}">
                <a16:creationId xmlns:a16="http://schemas.microsoft.com/office/drawing/2014/main" id="{1C4D8C53-D872-BD6A-4D8D-50AB17D75C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149" y="1941104"/>
            <a:ext cx="5276850" cy="406717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0D8CFD1F-A388-1BF5-E9E0-E774FB6BF0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941104"/>
            <a:ext cx="5686425" cy="411480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027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4C073F4-B240-2ADD-5AB1-987458578208}"/>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94DEB4A2-8161-1547-058E-7F5ED96A9A9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28C6AFAB-46D6-9165-94C0-BB29BA763F9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9</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8194" name="Picture 2">
            <a:extLst>
              <a:ext uri="{FF2B5EF4-FFF2-40B4-BE49-F238E27FC236}">
                <a16:creationId xmlns:a16="http://schemas.microsoft.com/office/drawing/2014/main" id="{47B569A6-C274-F1AE-9C8D-6FF1055146A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2463"/>
          <a:stretch/>
        </p:blipFill>
        <p:spPr bwMode="auto">
          <a:xfrm>
            <a:off x="325849" y="1378851"/>
            <a:ext cx="10567907" cy="5290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335697"/>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tNfMt_9IUZmR4dAI2vtpI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1249</TotalTime>
  <Words>429</Words>
  <Application>Microsoft Office PowerPoint</Application>
  <PresentationFormat>Widescreen</PresentationFormat>
  <Paragraphs>72</Paragraphs>
  <Slides>14</Slides>
  <Notes>12</Notes>
  <HiddenSlides>0</HiddenSlides>
  <MMClips>0</MMClips>
  <ScaleCrop>false</ScaleCrop>
  <HeadingPairs>
    <vt:vector size="8" baseType="variant">
      <vt:variant>
        <vt:lpstr>Fonts Used</vt:lpstr>
      </vt:variant>
      <vt:variant>
        <vt:i4>9</vt:i4>
      </vt:variant>
      <vt:variant>
        <vt:lpstr>Theme</vt:lpstr>
      </vt:variant>
      <vt:variant>
        <vt:i4>2</vt:i4>
      </vt:variant>
      <vt:variant>
        <vt:lpstr>Embedded OLE Servers</vt:lpstr>
      </vt:variant>
      <vt:variant>
        <vt:i4>1</vt:i4>
      </vt:variant>
      <vt:variant>
        <vt:lpstr>Slide Titles</vt:lpstr>
      </vt:variant>
      <vt:variant>
        <vt:i4>14</vt:i4>
      </vt:variant>
    </vt:vector>
  </HeadingPairs>
  <TitlesOfParts>
    <vt:vector size="26" baseType="lpstr">
      <vt:lpstr>Arial</vt:lpstr>
      <vt:lpstr>ArialMT</vt:lpstr>
      <vt:lpstr>Calibri</vt:lpstr>
      <vt:lpstr>Calibri Light</vt:lpstr>
      <vt:lpstr>Fira Sans Medium</vt:lpstr>
      <vt:lpstr>Lexend</vt:lpstr>
      <vt:lpstr>Oxygen</vt:lpstr>
      <vt:lpstr>Segoe UI</vt:lpstr>
      <vt:lpstr>Wingdings</vt:lpstr>
      <vt:lpstr>Office Theme</vt:lpstr>
      <vt:lpstr>1_Office Theme</vt:lpstr>
      <vt:lpstr>think-cell Slide</vt:lpstr>
      <vt:lpstr>Amazon Sales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Slack Powerpoint Template</dc:title>
  <dc:creator>it 24slides3</dc:creator>
  <cp:lastModifiedBy>Sanjay</cp:lastModifiedBy>
  <cp:revision>24</cp:revision>
  <dcterms:created xsi:type="dcterms:W3CDTF">2022-01-20T05:04:38Z</dcterms:created>
  <dcterms:modified xsi:type="dcterms:W3CDTF">2024-08-21T13:11:49Z</dcterms:modified>
</cp:coreProperties>
</file>

<file path=docProps/thumbnail.jpeg>
</file>